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66" r:id="rId5"/>
    <p:sldId id="261" r:id="rId6"/>
    <p:sldId id="260" r:id="rId7"/>
    <p:sldId id="259" r:id="rId8"/>
    <p:sldId id="263" r:id="rId9"/>
    <p:sldId id="262" r:id="rId10"/>
    <p:sldId id="264" r:id="rId11"/>
    <p:sldId id="268" r:id="rId12"/>
    <p:sldId id="269" r:id="rId13"/>
    <p:sldId id="270" r:id="rId14"/>
    <p:sldId id="272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00"/>
    <a:srgbClr val="00FF00"/>
    <a:srgbClr val="004C22"/>
    <a:srgbClr val="2798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35" autoAdjust="0"/>
  </p:normalViewPr>
  <p:slideViewPr>
    <p:cSldViewPr snapToGrid="0">
      <p:cViewPr varScale="1">
        <p:scale>
          <a:sx n="97" d="100"/>
          <a:sy n="97" d="100"/>
        </p:scale>
        <p:origin x="60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376F63-7A15-4657-A955-9993ABEC719C}" type="doc">
      <dgm:prSet loTypeId="urn:microsoft.com/office/officeart/2005/8/layout/cycle6" loCatId="relationship" qsTypeId="urn:microsoft.com/office/officeart/2005/8/quickstyle/3d6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801B98D5-65D6-49F4-89D3-4AAEFD5110D3}">
      <dgm:prSet phldrT="[Text]"/>
      <dgm:spPr/>
      <dgm:t>
        <a:bodyPr/>
        <a:lstStyle/>
        <a:p>
          <a:r>
            <a:rPr lang="en-US" dirty="0"/>
            <a:t>Susan Njenga</a:t>
          </a:r>
        </a:p>
      </dgm:t>
    </dgm:pt>
    <dgm:pt modelId="{F553EFC2-F966-431A-BCE7-4E095287DFB2}" type="parTrans" cxnId="{0B1F7816-7493-44AE-9DCA-C4ED518DF6B1}">
      <dgm:prSet/>
      <dgm:spPr/>
      <dgm:t>
        <a:bodyPr/>
        <a:lstStyle/>
        <a:p>
          <a:endParaRPr lang="en-US"/>
        </a:p>
      </dgm:t>
    </dgm:pt>
    <dgm:pt modelId="{35B26398-3BF5-4CA9-A7C6-712CB37C194D}" type="sibTrans" cxnId="{0B1F7816-7493-44AE-9DCA-C4ED518DF6B1}">
      <dgm:prSet/>
      <dgm:spPr/>
      <dgm:t>
        <a:bodyPr/>
        <a:lstStyle/>
        <a:p>
          <a:endParaRPr lang="en-US"/>
        </a:p>
      </dgm:t>
    </dgm:pt>
    <dgm:pt modelId="{B8B31403-A7C8-4143-AA64-23B7156786CD}">
      <dgm:prSet phldrT="[Text]"/>
      <dgm:spPr/>
      <dgm:t>
        <a:bodyPr/>
        <a:lstStyle/>
        <a:p>
          <a:r>
            <a:rPr lang="en-US" dirty="0"/>
            <a:t>Jamal Omwanda</a:t>
          </a:r>
        </a:p>
      </dgm:t>
    </dgm:pt>
    <dgm:pt modelId="{9F90DBFA-A571-4F14-BCFA-40A0EA3FF2A5}" type="parTrans" cxnId="{76CBC9F3-AC5B-40A0-BF88-D66A5BAC5C69}">
      <dgm:prSet/>
      <dgm:spPr/>
      <dgm:t>
        <a:bodyPr/>
        <a:lstStyle/>
        <a:p>
          <a:endParaRPr lang="en-US"/>
        </a:p>
      </dgm:t>
    </dgm:pt>
    <dgm:pt modelId="{A4BC3FE6-F424-444F-83C5-498F4DDF253A}" type="sibTrans" cxnId="{76CBC9F3-AC5B-40A0-BF88-D66A5BAC5C69}">
      <dgm:prSet/>
      <dgm:spPr/>
      <dgm:t>
        <a:bodyPr/>
        <a:lstStyle/>
        <a:p>
          <a:endParaRPr lang="en-US"/>
        </a:p>
      </dgm:t>
    </dgm:pt>
    <dgm:pt modelId="{381ECD9B-8E85-44A5-B920-36E1897A7452}">
      <dgm:prSet phldrT="[Text]"/>
      <dgm:spPr/>
      <dgm:t>
        <a:bodyPr/>
        <a:lstStyle/>
        <a:p>
          <a:r>
            <a:rPr lang="en-US" dirty="0"/>
            <a:t>Kevin Owidi</a:t>
          </a:r>
        </a:p>
      </dgm:t>
    </dgm:pt>
    <dgm:pt modelId="{5191F032-21A5-4470-8B7D-2AEBA3C5E305}" type="parTrans" cxnId="{17A56927-0B89-4E5C-92E6-A015302B6872}">
      <dgm:prSet/>
      <dgm:spPr/>
      <dgm:t>
        <a:bodyPr/>
        <a:lstStyle/>
        <a:p>
          <a:endParaRPr lang="en-US"/>
        </a:p>
      </dgm:t>
    </dgm:pt>
    <dgm:pt modelId="{01A71861-3D82-41F1-AC27-6D21CB468A19}" type="sibTrans" cxnId="{17A56927-0B89-4E5C-92E6-A015302B6872}">
      <dgm:prSet/>
      <dgm:spPr/>
      <dgm:t>
        <a:bodyPr/>
        <a:lstStyle/>
        <a:p>
          <a:endParaRPr lang="en-US"/>
        </a:p>
      </dgm:t>
    </dgm:pt>
    <dgm:pt modelId="{DEA128EE-367C-48CB-8D61-DCB7E9FC3640}">
      <dgm:prSet phldrT="[Text]"/>
      <dgm:spPr/>
      <dgm:t>
        <a:bodyPr/>
        <a:lstStyle/>
        <a:p>
          <a:r>
            <a:rPr lang="en-US" dirty="0"/>
            <a:t>Gift Masaka</a:t>
          </a:r>
        </a:p>
      </dgm:t>
    </dgm:pt>
    <dgm:pt modelId="{D1044C73-5B06-40D1-9FF2-ECCC4A73CCD6}" type="parTrans" cxnId="{D2B8017E-BBBE-413F-BD74-004324FBBAC8}">
      <dgm:prSet/>
      <dgm:spPr/>
      <dgm:t>
        <a:bodyPr/>
        <a:lstStyle/>
        <a:p>
          <a:endParaRPr lang="en-US"/>
        </a:p>
      </dgm:t>
    </dgm:pt>
    <dgm:pt modelId="{41D317B9-420D-4809-9B5D-B8495892854E}" type="sibTrans" cxnId="{D2B8017E-BBBE-413F-BD74-004324FBBAC8}">
      <dgm:prSet/>
      <dgm:spPr/>
      <dgm:t>
        <a:bodyPr/>
        <a:lstStyle/>
        <a:p>
          <a:endParaRPr lang="en-US"/>
        </a:p>
      </dgm:t>
    </dgm:pt>
    <dgm:pt modelId="{4A7A67D1-6518-4A2E-A1C4-2CEBBF5B6BCB}">
      <dgm:prSet phldrT="[Text]"/>
      <dgm:spPr/>
      <dgm:t>
        <a:bodyPr/>
        <a:lstStyle/>
        <a:p>
          <a:r>
            <a:rPr lang="en-US" dirty="0"/>
            <a:t>Henry Mulyungi</a:t>
          </a:r>
        </a:p>
      </dgm:t>
    </dgm:pt>
    <dgm:pt modelId="{FD14EBC6-982B-4008-81DC-7EFCC849A1E8}" type="parTrans" cxnId="{12A9C344-CFBC-4B5B-811B-62E5BC70BA52}">
      <dgm:prSet/>
      <dgm:spPr/>
      <dgm:t>
        <a:bodyPr/>
        <a:lstStyle/>
        <a:p>
          <a:endParaRPr lang="en-US"/>
        </a:p>
      </dgm:t>
    </dgm:pt>
    <dgm:pt modelId="{9F948190-F7B5-467A-B819-ED73EF48C408}" type="sibTrans" cxnId="{12A9C344-CFBC-4B5B-811B-62E5BC70BA52}">
      <dgm:prSet/>
      <dgm:spPr/>
      <dgm:t>
        <a:bodyPr/>
        <a:lstStyle/>
        <a:p>
          <a:endParaRPr lang="en-US"/>
        </a:p>
      </dgm:t>
    </dgm:pt>
    <dgm:pt modelId="{2ADD2D9B-4C98-4CEE-92A7-216880B43396}" type="pres">
      <dgm:prSet presAssocID="{02376F63-7A15-4657-A955-9993ABEC719C}" presName="cycle" presStyleCnt="0">
        <dgm:presLayoutVars>
          <dgm:dir/>
          <dgm:resizeHandles val="exact"/>
        </dgm:presLayoutVars>
      </dgm:prSet>
      <dgm:spPr/>
    </dgm:pt>
    <dgm:pt modelId="{ADEF51EF-8FD2-4D99-9982-5C4BC7D6716E}" type="pres">
      <dgm:prSet presAssocID="{801B98D5-65D6-49F4-89D3-4AAEFD5110D3}" presName="node" presStyleLbl="node1" presStyleIdx="0" presStyleCnt="5">
        <dgm:presLayoutVars>
          <dgm:bulletEnabled val="1"/>
        </dgm:presLayoutVars>
      </dgm:prSet>
      <dgm:spPr/>
    </dgm:pt>
    <dgm:pt modelId="{8B002865-A4FE-411B-A6A1-5D7DBDA1DFA9}" type="pres">
      <dgm:prSet presAssocID="{801B98D5-65D6-49F4-89D3-4AAEFD5110D3}" presName="spNode" presStyleCnt="0"/>
      <dgm:spPr/>
    </dgm:pt>
    <dgm:pt modelId="{930A8816-9F0C-4B12-B525-5BAFB89BC623}" type="pres">
      <dgm:prSet presAssocID="{35B26398-3BF5-4CA9-A7C6-712CB37C194D}" presName="sibTrans" presStyleLbl="sibTrans1D1" presStyleIdx="0" presStyleCnt="5"/>
      <dgm:spPr/>
    </dgm:pt>
    <dgm:pt modelId="{E3D9154E-F42B-45A1-9718-098354275426}" type="pres">
      <dgm:prSet presAssocID="{B8B31403-A7C8-4143-AA64-23B7156786CD}" presName="node" presStyleLbl="node1" presStyleIdx="1" presStyleCnt="5">
        <dgm:presLayoutVars>
          <dgm:bulletEnabled val="1"/>
        </dgm:presLayoutVars>
      </dgm:prSet>
      <dgm:spPr/>
    </dgm:pt>
    <dgm:pt modelId="{9AD119EA-0CCB-4850-9507-D55FDE779B6C}" type="pres">
      <dgm:prSet presAssocID="{B8B31403-A7C8-4143-AA64-23B7156786CD}" presName="spNode" presStyleCnt="0"/>
      <dgm:spPr/>
    </dgm:pt>
    <dgm:pt modelId="{13E0BF7D-07D7-4ABF-9BBB-60AA43EAE9B5}" type="pres">
      <dgm:prSet presAssocID="{A4BC3FE6-F424-444F-83C5-498F4DDF253A}" presName="sibTrans" presStyleLbl="sibTrans1D1" presStyleIdx="1" presStyleCnt="5"/>
      <dgm:spPr/>
    </dgm:pt>
    <dgm:pt modelId="{8701D70D-82AA-4881-AA54-0BCAD1C0C89F}" type="pres">
      <dgm:prSet presAssocID="{381ECD9B-8E85-44A5-B920-36E1897A7452}" presName="node" presStyleLbl="node1" presStyleIdx="2" presStyleCnt="5">
        <dgm:presLayoutVars>
          <dgm:bulletEnabled val="1"/>
        </dgm:presLayoutVars>
      </dgm:prSet>
      <dgm:spPr/>
    </dgm:pt>
    <dgm:pt modelId="{D7458B12-5B4A-402E-A803-B4DE6557B4A7}" type="pres">
      <dgm:prSet presAssocID="{381ECD9B-8E85-44A5-B920-36E1897A7452}" presName="spNode" presStyleCnt="0"/>
      <dgm:spPr/>
    </dgm:pt>
    <dgm:pt modelId="{4E83CBC3-A7AC-49E8-9FF3-26A500E9E77E}" type="pres">
      <dgm:prSet presAssocID="{01A71861-3D82-41F1-AC27-6D21CB468A19}" presName="sibTrans" presStyleLbl="sibTrans1D1" presStyleIdx="2" presStyleCnt="5"/>
      <dgm:spPr/>
    </dgm:pt>
    <dgm:pt modelId="{45635959-1E3B-420D-B94E-22846E1BA75D}" type="pres">
      <dgm:prSet presAssocID="{DEA128EE-367C-48CB-8D61-DCB7E9FC3640}" presName="node" presStyleLbl="node1" presStyleIdx="3" presStyleCnt="5">
        <dgm:presLayoutVars>
          <dgm:bulletEnabled val="1"/>
        </dgm:presLayoutVars>
      </dgm:prSet>
      <dgm:spPr/>
    </dgm:pt>
    <dgm:pt modelId="{020E6208-6F26-44E6-88C2-FED92AEA95E3}" type="pres">
      <dgm:prSet presAssocID="{DEA128EE-367C-48CB-8D61-DCB7E9FC3640}" presName="spNode" presStyleCnt="0"/>
      <dgm:spPr/>
    </dgm:pt>
    <dgm:pt modelId="{16487785-B364-47AA-BB30-0117789E9AB2}" type="pres">
      <dgm:prSet presAssocID="{41D317B9-420D-4809-9B5D-B8495892854E}" presName="sibTrans" presStyleLbl="sibTrans1D1" presStyleIdx="3" presStyleCnt="5"/>
      <dgm:spPr/>
    </dgm:pt>
    <dgm:pt modelId="{3590D919-C54D-4752-9C7D-54D2241B98F8}" type="pres">
      <dgm:prSet presAssocID="{4A7A67D1-6518-4A2E-A1C4-2CEBBF5B6BCB}" presName="node" presStyleLbl="node1" presStyleIdx="4" presStyleCnt="5">
        <dgm:presLayoutVars>
          <dgm:bulletEnabled val="1"/>
        </dgm:presLayoutVars>
      </dgm:prSet>
      <dgm:spPr/>
    </dgm:pt>
    <dgm:pt modelId="{05536403-6AB0-41DF-B2BE-D3FCA4A6F91E}" type="pres">
      <dgm:prSet presAssocID="{4A7A67D1-6518-4A2E-A1C4-2CEBBF5B6BCB}" presName="spNode" presStyleCnt="0"/>
      <dgm:spPr/>
    </dgm:pt>
    <dgm:pt modelId="{A1E8B9A4-B5F5-4B4C-AECE-CB82004DD43A}" type="pres">
      <dgm:prSet presAssocID="{9F948190-F7B5-467A-B819-ED73EF48C408}" presName="sibTrans" presStyleLbl="sibTrans1D1" presStyleIdx="4" presStyleCnt="5"/>
      <dgm:spPr/>
    </dgm:pt>
  </dgm:ptLst>
  <dgm:cxnLst>
    <dgm:cxn modelId="{0B1F7816-7493-44AE-9DCA-C4ED518DF6B1}" srcId="{02376F63-7A15-4657-A955-9993ABEC719C}" destId="{801B98D5-65D6-49F4-89D3-4AAEFD5110D3}" srcOrd="0" destOrd="0" parTransId="{F553EFC2-F966-431A-BCE7-4E095287DFB2}" sibTransId="{35B26398-3BF5-4CA9-A7C6-712CB37C194D}"/>
    <dgm:cxn modelId="{547DFC16-25A6-4621-B555-C9597DEC5E8C}" type="presOf" srcId="{DEA128EE-367C-48CB-8D61-DCB7E9FC3640}" destId="{45635959-1E3B-420D-B94E-22846E1BA75D}" srcOrd="0" destOrd="0" presId="urn:microsoft.com/office/officeart/2005/8/layout/cycle6"/>
    <dgm:cxn modelId="{8B6FA225-E2E1-4E84-9E4B-70D7515811CB}" type="presOf" srcId="{9F948190-F7B5-467A-B819-ED73EF48C408}" destId="{A1E8B9A4-B5F5-4B4C-AECE-CB82004DD43A}" srcOrd="0" destOrd="0" presId="urn:microsoft.com/office/officeart/2005/8/layout/cycle6"/>
    <dgm:cxn modelId="{17A56927-0B89-4E5C-92E6-A015302B6872}" srcId="{02376F63-7A15-4657-A955-9993ABEC719C}" destId="{381ECD9B-8E85-44A5-B920-36E1897A7452}" srcOrd="2" destOrd="0" parTransId="{5191F032-21A5-4470-8B7D-2AEBA3C5E305}" sibTransId="{01A71861-3D82-41F1-AC27-6D21CB468A19}"/>
    <dgm:cxn modelId="{3970015C-53A6-4EBF-81E0-F6D51D3C5038}" type="presOf" srcId="{801B98D5-65D6-49F4-89D3-4AAEFD5110D3}" destId="{ADEF51EF-8FD2-4D99-9982-5C4BC7D6716E}" srcOrd="0" destOrd="0" presId="urn:microsoft.com/office/officeart/2005/8/layout/cycle6"/>
    <dgm:cxn modelId="{B7DC235F-2234-4005-AA6C-03930FEAD678}" type="presOf" srcId="{02376F63-7A15-4657-A955-9993ABEC719C}" destId="{2ADD2D9B-4C98-4CEE-92A7-216880B43396}" srcOrd="0" destOrd="0" presId="urn:microsoft.com/office/officeart/2005/8/layout/cycle6"/>
    <dgm:cxn modelId="{97391763-A955-4D4F-9B30-6920E9D47770}" type="presOf" srcId="{35B26398-3BF5-4CA9-A7C6-712CB37C194D}" destId="{930A8816-9F0C-4B12-B525-5BAFB89BC623}" srcOrd="0" destOrd="0" presId="urn:microsoft.com/office/officeart/2005/8/layout/cycle6"/>
    <dgm:cxn modelId="{12A9C344-CFBC-4B5B-811B-62E5BC70BA52}" srcId="{02376F63-7A15-4657-A955-9993ABEC719C}" destId="{4A7A67D1-6518-4A2E-A1C4-2CEBBF5B6BCB}" srcOrd="4" destOrd="0" parTransId="{FD14EBC6-982B-4008-81DC-7EFCC849A1E8}" sibTransId="{9F948190-F7B5-467A-B819-ED73EF48C408}"/>
    <dgm:cxn modelId="{D2C9FE67-570F-4AD8-82F5-C9E782194EFA}" type="presOf" srcId="{A4BC3FE6-F424-444F-83C5-498F4DDF253A}" destId="{13E0BF7D-07D7-4ABF-9BBB-60AA43EAE9B5}" srcOrd="0" destOrd="0" presId="urn:microsoft.com/office/officeart/2005/8/layout/cycle6"/>
    <dgm:cxn modelId="{23323075-808D-4F32-8142-9DE8AFC33AFD}" type="presOf" srcId="{B8B31403-A7C8-4143-AA64-23B7156786CD}" destId="{E3D9154E-F42B-45A1-9718-098354275426}" srcOrd="0" destOrd="0" presId="urn:microsoft.com/office/officeart/2005/8/layout/cycle6"/>
    <dgm:cxn modelId="{D2B8017E-BBBE-413F-BD74-004324FBBAC8}" srcId="{02376F63-7A15-4657-A955-9993ABEC719C}" destId="{DEA128EE-367C-48CB-8D61-DCB7E9FC3640}" srcOrd="3" destOrd="0" parTransId="{D1044C73-5B06-40D1-9FF2-ECCC4A73CCD6}" sibTransId="{41D317B9-420D-4809-9B5D-B8495892854E}"/>
    <dgm:cxn modelId="{796D8B98-2241-4D10-8397-64117E237994}" type="presOf" srcId="{381ECD9B-8E85-44A5-B920-36E1897A7452}" destId="{8701D70D-82AA-4881-AA54-0BCAD1C0C89F}" srcOrd="0" destOrd="0" presId="urn:microsoft.com/office/officeart/2005/8/layout/cycle6"/>
    <dgm:cxn modelId="{C80F46BD-0198-45C9-8A6D-5431386B53E7}" type="presOf" srcId="{4A7A67D1-6518-4A2E-A1C4-2CEBBF5B6BCB}" destId="{3590D919-C54D-4752-9C7D-54D2241B98F8}" srcOrd="0" destOrd="0" presId="urn:microsoft.com/office/officeart/2005/8/layout/cycle6"/>
    <dgm:cxn modelId="{C473E9C5-1A87-444A-B2E1-E551D8496937}" type="presOf" srcId="{01A71861-3D82-41F1-AC27-6D21CB468A19}" destId="{4E83CBC3-A7AC-49E8-9FF3-26A500E9E77E}" srcOrd="0" destOrd="0" presId="urn:microsoft.com/office/officeart/2005/8/layout/cycle6"/>
    <dgm:cxn modelId="{53F23ED2-B9C6-4E9B-8C9B-24AD465DFCEE}" type="presOf" srcId="{41D317B9-420D-4809-9B5D-B8495892854E}" destId="{16487785-B364-47AA-BB30-0117789E9AB2}" srcOrd="0" destOrd="0" presId="urn:microsoft.com/office/officeart/2005/8/layout/cycle6"/>
    <dgm:cxn modelId="{76CBC9F3-AC5B-40A0-BF88-D66A5BAC5C69}" srcId="{02376F63-7A15-4657-A955-9993ABEC719C}" destId="{B8B31403-A7C8-4143-AA64-23B7156786CD}" srcOrd="1" destOrd="0" parTransId="{9F90DBFA-A571-4F14-BCFA-40A0EA3FF2A5}" sibTransId="{A4BC3FE6-F424-444F-83C5-498F4DDF253A}"/>
    <dgm:cxn modelId="{B89D2673-11EC-4105-8BA4-98B4BCF36B56}" type="presParOf" srcId="{2ADD2D9B-4C98-4CEE-92A7-216880B43396}" destId="{ADEF51EF-8FD2-4D99-9982-5C4BC7D6716E}" srcOrd="0" destOrd="0" presId="urn:microsoft.com/office/officeart/2005/8/layout/cycle6"/>
    <dgm:cxn modelId="{CD9B8D39-08E4-4D6C-8AAC-56B7E5A90A7D}" type="presParOf" srcId="{2ADD2D9B-4C98-4CEE-92A7-216880B43396}" destId="{8B002865-A4FE-411B-A6A1-5D7DBDA1DFA9}" srcOrd="1" destOrd="0" presId="urn:microsoft.com/office/officeart/2005/8/layout/cycle6"/>
    <dgm:cxn modelId="{44886EC0-38D0-45B3-A8D0-97CBE69EE13F}" type="presParOf" srcId="{2ADD2D9B-4C98-4CEE-92A7-216880B43396}" destId="{930A8816-9F0C-4B12-B525-5BAFB89BC623}" srcOrd="2" destOrd="0" presId="urn:microsoft.com/office/officeart/2005/8/layout/cycle6"/>
    <dgm:cxn modelId="{33C5B92B-AD4F-4D8C-B65A-C4CD84B0B9BF}" type="presParOf" srcId="{2ADD2D9B-4C98-4CEE-92A7-216880B43396}" destId="{E3D9154E-F42B-45A1-9718-098354275426}" srcOrd="3" destOrd="0" presId="urn:microsoft.com/office/officeart/2005/8/layout/cycle6"/>
    <dgm:cxn modelId="{FA6C31BF-1F78-401D-9B1F-9136A376268D}" type="presParOf" srcId="{2ADD2D9B-4C98-4CEE-92A7-216880B43396}" destId="{9AD119EA-0CCB-4850-9507-D55FDE779B6C}" srcOrd="4" destOrd="0" presId="urn:microsoft.com/office/officeart/2005/8/layout/cycle6"/>
    <dgm:cxn modelId="{8C3F4B92-B3A5-4A2C-88F2-B4EE56CDF0B9}" type="presParOf" srcId="{2ADD2D9B-4C98-4CEE-92A7-216880B43396}" destId="{13E0BF7D-07D7-4ABF-9BBB-60AA43EAE9B5}" srcOrd="5" destOrd="0" presId="urn:microsoft.com/office/officeart/2005/8/layout/cycle6"/>
    <dgm:cxn modelId="{43325C51-CB71-4AC3-B388-A482BC2DB759}" type="presParOf" srcId="{2ADD2D9B-4C98-4CEE-92A7-216880B43396}" destId="{8701D70D-82AA-4881-AA54-0BCAD1C0C89F}" srcOrd="6" destOrd="0" presId="urn:microsoft.com/office/officeart/2005/8/layout/cycle6"/>
    <dgm:cxn modelId="{BA6F02F3-DED3-4C19-B342-42D0D84D2B47}" type="presParOf" srcId="{2ADD2D9B-4C98-4CEE-92A7-216880B43396}" destId="{D7458B12-5B4A-402E-A803-B4DE6557B4A7}" srcOrd="7" destOrd="0" presId="urn:microsoft.com/office/officeart/2005/8/layout/cycle6"/>
    <dgm:cxn modelId="{B869AEF8-71A4-4203-9C83-322AD2AD0963}" type="presParOf" srcId="{2ADD2D9B-4C98-4CEE-92A7-216880B43396}" destId="{4E83CBC3-A7AC-49E8-9FF3-26A500E9E77E}" srcOrd="8" destOrd="0" presId="urn:microsoft.com/office/officeart/2005/8/layout/cycle6"/>
    <dgm:cxn modelId="{42D63571-5DE4-497D-9AF6-98B953DB02FF}" type="presParOf" srcId="{2ADD2D9B-4C98-4CEE-92A7-216880B43396}" destId="{45635959-1E3B-420D-B94E-22846E1BA75D}" srcOrd="9" destOrd="0" presId="urn:microsoft.com/office/officeart/2005/8/layout/cycle6"/>
    <dgm:cxn modelId="{3ADF553F-EE94-4E59-B58A-59803AF5B761}" type="presParOf" srcId="{2ADD2D9B-4C98-4CEE-92A7-216880B43396}" destId="{020E6208-6F26-44E6-88C2-FED92AEA95E3}" srcOrd="10" destOrd="0" presId="urn:microsoft.com/office/officeart/2005/8/layout/cycle6"/>
    <dgm:cxn modelId="{83EC2EE6-9DA1-49F7-A599-A7780DC2B638}" type="presParOf" srcId="{2ADD2D9B-4C98-4CEE-92A7-216880B43396}" destId="{16487785-B364-47AA-BB30-0117789E9AB2}" srcOrd="11" destOrd="0" presId="urn:microsoft.com/office/officeart/2005/8/layout/cycle6"/>
    <dgm:cxn modelId="{A0894BC4-01FF-4F43-94D6-E23D1561369C}" type="presParOf" srcId="{2ADD2D9B-4C98-4CEE-92A7-216880B43396}" destId="{3590D919-C54D-4752-9C7D-54D2241B98F8}" srcOrd="12" destOrd="0" presId="urn:microsoft.com/office/officeart/2005/8/layout/cycle6"/>
    <dgm:cxn modelId="{657371A9-523B-4704-94EB-50F9317F091F}" type="presParOf" srcId="{2ADD2D9B-4C98-4CEE-92A7-216880B43396}" destId="{05536403-6AB0-41DF-B2BE-D3FCA4A6F91E}" srcOrd="13" destOrd="0" presId="urn:microsoft.com/office/officeart/2005/8/layout/cycle6"/>
    <dgm:cxn modelId="{F4DA8515-7398-495A-A81A-5E83969F5BF5}" type="presParOf" srcId="{2ADD2D9B-4C98-4CEE-92A7-216880B43396}" destId="{A1E8B9A4-B5F5-4B4C-AECE-CB82004DD43A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10E10B1-4FC2-4AFF-999C-99CD9265BF10}" type="doc">
      <dgm:prSet loTypeId="urn:microsoft.com/office/officeart/2005/8/layout/cycle6" loCatId="cycle" qsTypeId="urn:microsoft.com/office/officeart/2005/8/quickstyle/3d6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E07A417-862D-447A-820B-9A1B6C326807}">
      <dgm:prSet phldrT="[Text]"/>
      <dgm:spPr/>
      <dgm:t>
        <a:bodyPr/>
        <a:lstStyle/>
        <a:p>
          <a:r>
            <a:rPr lang="en-US" dirty="0"/>
            <a:t>Joyce </a:t>
          </a:r>
          <a:r>
            <a:rPr lang="en-US" dirty="0" err="1"/>
            <a:t>Musee</a:t>
          </a:r>
          <a:endParaRPr lang="en-US" dirty="0"/>
        </a:p>
      </dgm:t>
    </dgm:pt>
    <dgm:pt modelId="{1F0252EF-D324-4083-B080-1993BA9CCEC9}" type="parTrans" cxnId="{4D077C1C-AA0D-4800-9DE1-95850860B04D}">
      <dgm:prSet/>
      <dgm:spPr/>
      <dgm:t>
        <a:bodyPr/>
        <a:lstStyle/>
        <a:p>
          <a:endParaRPr lang="en-US"/>
        </a:p>
      </dgm:t>
    </dgm:pt>
    <dgm:pt modelId="{E489E3D4-7EF4-4202-B127-5EBE664B422E}" type="sibTrans" cxnId="{4D077C1C-AA0D-4800-9DE1-95850860B04D}">
      <dgm:prSet/>
      <dgm:spPr/>
      <dgm:t>
        <a:bodyPr/>
        <a:lstStyle/>
        <a:p>
          <a:endParaRPr lang="en-US"/>
        </a:p>
      </dgm:t>
    </dgm:pt>
    <dgm:pt modelId="{B4BB11CC-ABA7-4754-92A7-C82BE03B1938}">
      <dgm:prSet phldrT="[Text]"/>
      <dgm:spPr/>
      <dgm:t>
        <a:bodyPr/>
        <a:lstStyle/>
        <a:p>
          <a:r>
            <a:rPr lang="en-US" dirty="0"/>
            <a:t>Martin Chege</a:t>
          </a:r>
        </a:p>
      </dgm:t>
    </dgm:pt>
    <dgm:pt modelId="{9CE7DA81-2F81-490F-8D1A-D66F652D380A}" type="parTrans" cxnId="{3462A14C-8E4F-4BF5-8669-B84A0C926FD5}">
      <dgm:prSet/>
      <dgm:spPr/>
      <dgm:t>
        <a:bodyPr/>
        <a:lstStyle/>
        <a:p>
          <a:endParaRPr lang="en-US"/>
        </a:p>
      </dgm:t>
    </dgm:pt>
    <dgm:pt modelId="{8EEC526D-4E73-4D24-930A-F3D7E95FED41}" type="sibTrans" cxnId="{3462A14C-8E4F-4BF5-8669-B84A0C926FD5}">
      <dgm:prSet/>
      <dgm:spPr/>
      <dgm:t>
        <a:bodyPr/>
        <a:lstStyle/>
        <a:p>
          <a:endParaRPr lang="en-US"/>
        </a:p>
      </dgm:t>
    </dgm:pt>
    <dgm:pt modelId="{85B81B04-E035-4347-ACF7-6CCAF0591F71}">
      <dgm:prSet phldrT="[Text]"/>
      <dgm:spPr/>
      <dgm:t>
        <a:bodyPr/>
        <a:lstStyle/>
        <a:p>
          <a:r>
            <a:rPr lang="en-US" dirty="0"/>
            <a:t>Stacey Jara</a:t>
          </a:r>
        </a:p>
      </dgm:t>
    </dgm:pt>
    <dgm:pt modelId="{2010CF47-B197-4499-82FF-8A4A31FEDC1E}" type="parTrans" cxnId="{1BF71AAF-92BB-44DB-BDCB-D09E4B2A8CAA}">
      <dgm:prSet/>
      <dgm:spPr/>
      <dgm:t>
        <a:bodyPr/>
        <a:lstStyle/>
        <a:p>
          <a:endParaRPr lang="en-US"/>
        </a:p>
      </dgm:t>
    </dgm:pt>
    <dgm:pt modelId="{BFAB6757-54C3-405A-A8C7-AAF4A78AEC28}" type="sibTrans" cxnId="{1BF71AAF-92BB-44DB-BDCB-D09E4B2A8CAA}">
      <dgm:prSet/>
      <dgm:spPr/>
      <dgm:t>
        <a:bodyPr/>
        <a:lstStyle/>
        <a:p>
          <a:endParaRPr lang="en-US"/>
        </a:p>
      </dgm:t>
    </dgm:pt>
    <dgm:pt modelId="{F9752627-A5BB-4616-991F-C65D323CAE61}">
      <dgm:prSet phldrT="[Text]"/>
      <dgm:spPr/>
      <dgm:t>
        <a:bodyPr/>
        <a:lstStyle/>
        <a:p>
          <a:r>
            <a:rPr lang="en-US" dirty="0"/>
            <a:t>Peter Kabaria</a:t>
          </a:r>
        </a:p>
      </dgm:t>
    </dgm:pt>
    <dgm:pt modelId="{41B68504-F091-4320-8DE9-102D1A7938A9}" type="parTrans" cxnId="{822CA98C-1273-4E5B-9617-B974AF7AC928}">
      <dgm:prSet/>
      <dgm:spPr/>
      <dgm:t>
        <a:bodyPr/>
        <a:lstStyle/>
        <a:p>
          <a:endParaRPr lang="en-US"/>
        </a:p>
      </dgm:t>
    </dgm:pt>
    <dgm:pt modelId="{951CB770-69AE-4F7C-A0CA-7BE50EC7A4E8}" type="sibTrans" cxnId="{822CA98C-1273-4E5B-9617-B974AF7AC928}">
      <dgm:prSet/>
      <dgm:spPr/>
      <dgm:t>
        <a:bodyPr/>
        <a:lstStyle/>
        <a:p>
          <a:endParaRPr lang="en-US"/>
        </a:p>
      </dgm:t>
    </dgm:pt>
    <dgm:pt modelId="{4BD44EF1-317B-4EF5-9DF9-827FF28827CC}">
      <dgm:prSet phldrT="[Text]"/>
      <dgm:spPr/>
      <dgm:t>
        <a:bodyPr/>
        <a:lstStyle/>
        <a:p>
          <a:r>
            <a:rPr lang="en-US" dirty="0"/>
            <a:t>Jared Anjili</a:t>
          </a:r>
        </a:p>
      </dgm:t>
    </dgm:pt>
    <dgm:pt modelId="{3DF3FD11-8E48-4713-B1CB-9345D1BDCECD}" type="parTrans" cxnId="{9A4F01B5-7A7E-45B2-A68D-67C9D181FC14}">
      <dgm:prSet/>
      <dgm:spPr/>
      <dgm:t>
        <a:bodyPr/>
        <a:lstStyle/>
        <a:p>
          <a:endParaRPr lang="en-US"/>
        </a:p>
      </dgm:t>
    </dgm:pt>
    <dgm:pt modelId="{95F5AAFE-1ACD-4F19-ADDF-F8BF23BADBCB}" type="sibTrans" cxnId="{9A4F01B5-7A7E-45B2-A68D-67C9D181FC14}">
      <dgm:prSet/>
      <dgm:spPr/>
      <dgm:t>
        <a:bodyPr/>
        <a:lstStyle/>
        <a:p>
          <a:endParaRPr lang="en-US"/>
        </a:p>
      </dgm:t>
    </dgm:pt>
    <dgm:pt modelId="{81C74A85-DB18-4FA9-AFA8-F23FB47AA253}" type="pres">
      <dgm:prSet presAssocID="{410E10B1-4FC2-4AFF-999C-99CD9265BF10}" presName="cycle" presStyleCnt="0">
        <dgm:presLayoutVars>
          <dgm:dir/>
          <dgm:resizeHandles val="exact"/>
        </dgm:presLayoutVars>
      </dgm:prSet>
      <dgm:spPr/>
    </dgm:pt>
    <dgm:pt modelId="{07D8DAFE-7C0D-45B6-93A1-E15FDD9EFD77}" type="pres">
      <dgm:prSet presAssocID="{AE07A417-862D-447A-820B-9A1B6C326807}" presName="node" presStyleLbl="node1" presStyleIdx="0" presStyleCnt="5">
        <dgm:presLayoutVars>
          <dgm:bulletEnabled val="1"/>
        </dgm:presLayoutVars>
      </dgm:prSet>
      <dgm:spPr/>
    </dgm:pt>
    <dgm:pt modelId="{1F976E42-D3A2-4BE2-8C8E-6E7A1B556AA4}" type="pres">
      <dgm:prSet presAssocID="{AE07A417-862D-447A-820B-9A1B6C326807}" presName="spNode" presStyleCnt="0"/>
      <dgm:spPr/>
    </dgm:pt>
    <dgm:pt modelId="{D03B2DA4-0E9F-42A7-BAF6-0C228722961C}" type="pres">
      <dgm:prSet presAssocID="{E489E3D4-7EF4-4202-B127-5EBE664B422E}" presName="sibTrans" presStyleLbl="sibTrans1D1" presStyleIdx="0" presStyleCnt="5"/>
      <dgm:spPr/>
    </dgm:pt>
    <dgm:pt modelId="{AAC41B4E-E36F-4C5F-B1CE-EDCEB2ECB1FF}" type="pres">
      <dgm:prSet presAssocID="{B4BB11CC-ABA7-4754-92A7-C82BE03B1938}" presName="node" presStyleLbl="node1" presStyleIdx="1" presStyleCnt="5">
        <dgm:presLayoutVars>
          <dgm:bulletEnabled val="1"/>
        </dgm:presLayoutVars>
      </dgm:prSet>
      <dgm:spPr/>
    </dgm:pt>
    <dgm:pt modelId="{6E686D7B-1FC0-4CBC-A6CA-E8DD0777E022}" type="pres">
      <dgm:prSet presAssocID="{B4BB11CC-ABA7-4754-92A7-C82BE03B1938}" presName="spNode" presStyleCnt="0"/>
      <dgm:spPr/>
    </dgm:pt>
    <dgm:pt modelId="{23F2A3E0-AA87-4A73-AAF4-3A9920EEFB08}" type="pres">
      <dgm:prSet presAssocID="{8EEC526D-4E73-4D24-930A-F3D7E95FED41}" presName="sibTrans" presStyleLbl="sibTrans1D1" presStyleIdx="1" presStyleCnt="5"/>
      <dgm:spPr/>
    </dgm:pt>
    <dgm:pt modelId="{56CAE759-0825-4648-88EA-08BBE952B4EC}" type="pres">
      <dgm:prSet presAssocID="{85B81B04-E035-4347-ACF7-6CCAF0591F71}" presName="node" presStyleLbl="node1" presStyleIdx="2" presStyleCnt="5">
        <dgm:presLayoutVars>
          <dgm:bulletEnabled val="1"/>
        </dgm:presLayoutVars>
      </dgm:prSet>
      <dgm:spPr/>
    </dgm:pt>
    <dgm:pt modelId="{027CC49C-C1F8-49C1-88A2-47D4EDA18064}" type="pres">
      <dgm:prSet presAssocID="{85B81B04-E035-4347-ACF7-6CCAF0591F71}" presName="spNode" presStyleCnt="0"/>
      <dgm:spPr/>
    </dgm:pt>
    <dgm:pt modelId="{18798D5B-DF69-40B5-A911-1E5A94E8A85B}" type="pres">
      <dgm:prSet presAssocID="{BFAB6757-54C3-405A-A8C7-AAF4A78AEC28}" presName="sibTrans" presStyleLbl="sibTrans1D1" presStyleIdx="2" presStyleCnt="5"/>
      <dgm:spPr/>
    </dgm:pt>
    <dgm:pt modelId="{0EF3005A-875A-4575-896D-3ACD642E5957}" type="pres">
      <dgm:prSet presAssocID="{F9752627-A5BB-4616-991F-C65D323CAE61}" presName="node" presStyleLbl="node1" presStyleIdx="3" presStyleCnt="5">
        <dgm:presLayoutVars>
          <dgm:bulletEnabled val="1"/>
        </dgm:presLayoutVars>
      </dgm:prSet>
      <dgm:spPr/>
    </dgm:pt>
    <dgm:pt modelId="{ED4D8648-F63D-44D2-9E2C-D2361154DF1C}" type="pres">
      <dgm:prSet presAssocID="{F9752627-A5BB-4616-991F-C65D323CAE61}" presName="spNode" presStyleCnt="0"/>
      <dgm:spPr/>
    </dgm:pt>
    <dgm:pt modelId="{6BC200F3-2300-4F5E-A8A7-4AF68A80C09A}" type="pres">
      <dgm:prSet presAssocID="{951CB770-69AE-4F7C-A0CA-7BE50EC7A4E8}" presName="sibTrans" presStyleLbl="sibTrans1D1" presStyleIdx="3" presStyleCnt="5"/>
      <dgm:spPr/>
    </dgm:pt>
    <dgm:pt modelId="{565D2F39-162E-4B7E-AA89-F4E4184783C6}" type="pres">
      <dgm:prSet presAssocID="{4BD44EF1-317B-4EF5-9DF9-827FF28827CC}" presName="node" presStyleLbl="node1" presStyleIdx="4" presStyleCnt="5">
        <dgm:presLayoutVars>
          <dgm:bulletEnabled val="1"/>
        </dgm:presLayoutVars>
      </dgm:prSet>
      <dgm:spPr/>
    </dgm:pt>
    <dgm:pt modelId="{392784FF-1971-460D-A3ED-0F6FF3B18230}" type="pres">
      <dgm:prSet presAssocID="{4BD44EF1-317B-4EF5-9DF9-827FF28827CC}" presName="spNode" presStyleCnt="0"/>
      <dgm:spPr/>
    </dgm:pt>
    <dgm:pt modelId="{A12CA325-D93C-4F5E-9BC2-72D3087AE27B}" type="pres">
      <dgm:prSet presAssocID="{95F5AAFE-1ACD-4F19-ADDF-F8BF23BADBCB}" presName="sibTrans" presStyleLbl="sibTrans1D1" presStyleIdx="4" presStyleCnt="5"/>
      <dgm:spPr/>
    </dgm:pt>
  </dgm:ptLst>
  <dgm:cxnLst>
    <dgm:cxn modelId="{4D077C1C-AA0D-4800-9DE1-95850860B04D}" srcId="{410E10B1-4FC2-4AFF-999C-99CD9265BF10}" destId="{AE07A417-862D-447A-820B-9A1B6C326807}" srcOrd="0" destOrd="0" parTransId="{1F0252EF-D324-4083-B080-1993BA9CCEC9}" sibTransId="{E489E3D4-7EF4-4202-B127-5EBE664B422E}"/>
    <dgm:cxn modelId="{6193202E-156A-4BE6-B25E-618661EC54D1}" type="presOf" srcId="{F9752627-A5BB-4616-991F-C65D323CAE61}" destId="{0EF3005A-875A-4575-896D-3ACD642E5957}" srcOrd="0" destOrd="0" presId="urn:microsoft.com/office/officeart/2005/8/layout/cycle6"/>
    <dgm:cxn modelId="{8A536942-4336-4249-84EA-47B498091074}" type="presOf" srcId="{951CB770-69AE-4F7C-A0CA-7BE50EC7A4E8}" destId="{6BC200F3-2300-4F5E-A8A7-4AF68A80C09A}" srcOrd="0" destOrd="0" presId="urn:microsoft.com/office/officeart/2005/8/layout/cycle6"/>
    <dgm:cxn modelId="{461EF643-BB6B-4349-BDD7-327A6F73AFF6}" type="presOf" srcId="{95F5AAFE-1ACD-4F19-ADDF-F8BF23BADBCB}" destId="{A12CA325-D93C-4F5E-9BC2-72D3087AE27B}" srcOrd="0" destOrd="0" presId="urn:microsoft.com/office/officeart/2005/8/layout/cycle6"/>
    <dgm:cxn modelId="{3462A14C-8E4F-4BF5-8669-B84A0C926FD5}" srcId="{410E10B1-4FC2-4AFF-999C-99CD9265BF10}" destId="{B4BB11CC-ABA7-4754-92A7-C82BE03B1938}" srcOrd="1" destOrd="0" parTransId="{9CE7DA81-2F81-490F-8D1A-D66F652D380A}" sibTransId="{8EEC526D-4E73-4D24-930A-F3D7E95FED41}"/>
    <dgm:cxn modelId="{3F9F5870-140C-400C-85D3-35085D8F2099}" type="presOf" srcId="{BFAB6757-54C3-405A-A8C7-AAF4A78AEC28}" destId="{18798D5B-DF69-40B5-A911-1E5A94E8A85B}" srcOrd="0" destOrd="0" presId="urn:microsoft.com/office/officeart/2005/8/layout/cycle6"/>
    <dgm:cxn modelId="{7C4C2C7B-DADE-44C5-90FD-C0E6B20F9615}" type="presOf" srcId="{85B81B04-E035-4347-ACF7-6CCAF0591F71}" destId="{56CAE759-0825-4648-88EA-08BBE952B4EC}" srcOrd="0" destOrd="0" presId="urn:microsoft.com/office/officeart/2005/8/layout/cycle6"/>
    <dgm:cxn modelId="{822CA98C-1273-4E5B-9617-B974AF7AC928}" srcId="{410E10B1-4FC2-4AFF-999C-99CD9265BF10}" destId="{F9752627-A5BB-4616-991F-C65D323CAE61}" srcOrd="3" destOrd="0" parTransId="{41B68504-F091-4320-8DE9-102D1A7938A9}" sibTransId="{951CB770-69AE-4F7C-A0CA-7BE50EC7A4E8}"/>
    <dgm:cxn modelId="{A0F1BE92-FF68-48BB-B128-427EF8A6371E}" type="presOf" srcId="{4BD44EF1-317B-4EF5-9DF9-827FF28827CC}" destId="{565D2F39-162E-4B7E-AA89-F4E4184783C6}" srcOrd="0" destOrd="0" presId="urn:microsoft.com/office/officeart/2005/8/layout/cycle6"/>
    <dgm:cxn modelId="{750FDBAE-F2E4-4914-923A-2978AFA3F616}" type="presOf" srcId="{AE07A417-862D-447A-820B-9A1B6C326807}" destId="{07D8DAFE-7C0D-45B6-93A1-E15FDD9EFD77}" srcOrd="0" destOrd="0" presId="urn:microsoft.com/office/officeart/2005/8/layout/cycle6"/>
    <dgm:cxn modelId="{1BF71AAF-92BB-44DB-BDCB-D09E4B2A8CAA}" srcId="{410E10B1-4FC2-4AFF-999C-99CD9265BF10}" destId="{85B81B04-E035-4347-ACF7-6CCAF0591F71}" srcOrd="2" destOrd="0" parTransId="{2010CF47-B197-4499-82FF-8A4A31FEDC1E}" sibTransId="{BFAB6757-54C3-405A-A8C7-AAF4A78AEC28}"/>
    <dgm:cxn modelId="{9A4F01B5-7A7E-45B2-A68D-67C9D181FC14}" srcId="{410E10B1-4FC2-4AFF-999C-99CD9265BF10}" destId="{4BD44EF1-317B-4EF5-9DF9-827FF28827CC}" srcOrd="4" destOrd="0" parTransId="{3DF3FD11-8E48-4713-B1CB-9345D1BDCECD}" sibTransId="{95F5AAFE-1ACD-4F19-ADDF-F8BF23BADBCB}"/>
    <dgm:cxn modelId="{2E1F41B7-819D-4F2B-BBF2-474532302B23}" type="presOf" srcId="{E489E3D4-7EF4-4202-B127-5EBE664B422E}" destId="{D03B2DA4-0E9F-42A7-BAF6-0C228722961C}" srcOrd="0" destOrd="0" presId="urn:microsoft.com/office/officeart/2005/8/layout/cycle6"/>
    <dgm:cxn modelId="{036D9FCA-71BA-4B07-A2B7-48E826C2B5C8}" type="presOf" srcId="{B4BB11CC-ABA7-4754-92A7-C82BE03B1938}" destId="{AAC41B4E-E36F-4C5F-B1CE-EDCEB2ECB1FF}" srcOrd="0" destOrd="0" presId="urn:microsoft.com/office/officeart/2005/8/layout/cycle6"/>
    <dgm:cxn modelId="{1E9176CF-37F5-49FA-B222-3B12E943E8BE}" type="presOf" srcId="{8EEC526D-4E73-4D24-930A-F3D7E95FED41}" destId="{23F2A3E0-AA87-4A73-AAF4-3A9920EEFB08}" srcOrd="0" destOrd="0" presId="urn:microsoft.com/office/officeart/2005/8/layout/cycle6"/>
    <dgm:cxn modelId="{A50A05EF-A7AE-4D61-ADC9-C18DBD5EB50F}" type="presOf" srcId="{410E10B1-4FC2-4AFF-999C-99CD9265BF10}" destId="{81C74A85-DB18-4FA9-AFA8-F23FB47AA253}" srcOrd="0" destOrd="0" presId="urn:microsoft.com/office/officeart/2005/8/layout/cycle6"/>
    <dgm:cxn modelId="{0AEAFAC7-FA59-4BD6-AECF-F083DC13A401}" type="presParOf" srcId="{81C74A85-DB18-4FA9-AFA8-F23FB47AA253}" destId="{07D8DAFE-7C0D-45B6-93A1-E15FDD9EFD77}" srcOrd="0" destOrd="0" presId="urn:microsoft.com/office/officeart/2005/8/layout/cycle6"/>
    <dgm:cxn modelId="{4AB1F625-6942-441B-8273-B2338E88F465}" type="presParOf" srcId="{81C74A85-DB18-4FA9-AFA8-F23FB47AA253}" destId="{1F976E42-D3A2-4BE2-8C8E-6E7A1B556AA4}" srcOrd="1" destOrd="0" presId="urn:microsoft.com/office/officeart/2005/8/layout/cycle6"/>
    <dgm:cxn modelId="{68A2DBE8-E58F-499E-A988-8BE5AFF3DA7C}" type="presParOf" srcId="{81C74A85-DB18-4FA9-AFA8-F23FB47AA253}" destId="{D03B2DA4-0E9F-42A7-BAF6-0C228722961C}" srcOrd="2" destOrd="0" presId="urn:microsoft.com/office/officeart/2005/8/layout/cycle6"/>
    <dgm:cxn modelId="{7C94299D-7A5A-47B0-A176-F8651B5AABE5}" type="presParOf" srcId="{81C74A85-DB18-4FA9-AFA8-F23FB47AA253}" destId="{AAC41B4E-E36F-4C5F-B1CE-EDCEB2ECB1FF}" srcOrd="3" destOrd="0" presId="urn:microsoft.com/office/officeart/2005/8/layout/cycle6"/>
    <dgm:cxn modelId="{9EF26C51-8549-45BE-A732-D4BB840AA231}" type="presParOf" srcId="{81C74A85-DB18-4FA9-AFA8-F23FB47AA253}" destId="{6E686D7B-1FC0-4CBC-A6CA-E8DD0777E022}" srcOrd="4" destOrd="0" presId="urn:microsoft.com/office/officeart/2005/8/layout/cycle6"/>
    <dgm:cxn modelId="{3173F9B9-7235-4AEF-8947-3FF8CEFDCCDA}" type="presParOf" srcId="{81C74A85-DB18-4FA9-AFA8-F23FB47AA253}" destId="{23F2A3E0-AA87-4A73-AAF4-3A9920EEFB08}" srcOrd="5" destOrd="0" presId="urn:microsoft.com/office/officeart/2005/8/layout/cycle6"/>
    <dgm:cxn modelId="{BDD20742-AC8B-4EEA-AB0B-547D89EB1D41}" type="presParOf" srcId="{81C74A85-DB18-4FA9-AFA8-F23FB47AA253}" destId="{56CAE759-0825-4648-88EA-08BBE952B4EC}" srcOrd="6" destOrd="0" presId="urn:microsoft.com/office/officeart/2005/8/layout/cycle6"/>
    <dgm:cxn modelId="{C4B4F443-3C91-4D06-979A-7A736A1A02CD}" type="presParOf" srcId="{81C74A85-DB18-4FA9-AFA8-F23FB47AA253}" destId="{027CC49C-C1F8-49C1-88A2-47D4EDA18064}" srcOrd="7" destOrd="0" presId="urn:microsoft.com/office/officeart/2005/8/layout/cycle6"/>
    <dgm:cxn modelId="{3BC31302-6549-4042-B158-24A1E023CA0E}" type="presParOf" srcId="{81C74A85-DB18-4FA9-AFA8-F23FB47AA253}" destId="{18798D5B-DF69-40B5-A911-1E5A94E8A85B}" srcOrd="8" destOrd="0" presId="urn:microsoft.com/office/officeart/2005/8/layout/cycle6"/>
    <dgm:cxn modelId="{DB9D4106-7225-491B-915F-B4BE36AC469E}" type="presParOf" srcId="{81C74A85-DB18-4FA9-AFA8-F23FB47AA253}" destId="{0EF3005A-875A-4575-896D-3ACD642E5957}" srcOrd="9" destOrd="0" presId="urn:microsoft.com/office/officeart/2005/8/layout/cycle6"/>
    <dgm:cxn modelId="{9B772567-82CC-4109-8B29-197E669299A0}" type="presParOf" srcId="{81C74A85-DB18-4FA9-AFA8-F23FB47AA253}" destId="{ED4D8648-F63D-44D2-9E2C-D2361154DF1C}" srcOrd="10" destOrd="0" presId="urn:microsoft.com/office/officeart/2005/8/layout/cycle6"/>
    <dgm:cxn modelId="{E72AFFC3-19DA-4D9C-A742-D96353FCCB5B}" type="presParOf" srcId="{81C74A85-DB18-4FA9-AFA8-F23FB47AA253}" destId="{6BC200F3-2300-4F5E-A8A7-4AF68A80C09A}" srcOrd="11" destOrd="0" presId="urn:microsoft.com/office/officeart/2005/8/layout/cycle6"/>
    <dgm:cxn modelId="{FAB8D03A-75B1-488A-8195-CE8B3B5E2A9F}" type="presParOf" srcId="{81C74A85-DB18-4FA9-AFA8-F23FB47AA253}" destId="{565D2F39-162E-4B7E-AA89-F4E4184783C6}" srcOrd="12" destOrd="0" presId="urn:microsoft.com/office/officeart/2005/8/layout/cycle6"/>
    <dgm:cxn modelId="{AF57ECDA-C98E-47A7-94CD-C0A8F98BAFFE}" type="presParOf" srcId="{81C74A85-DB18-4FA9-AFA8-F23FB47AA253}" destId="{392784FF-1971-460D-A3ED-0F6FF3B18230}" srcOrd="13" destOrd="0" presId="urn:microsoft.com/office/officeart/2005/8/layout/cycle6"/>
    <dgm:cxn modelId="{DEE17E2B-C8B8-4866-95DD-0762A4A5C909}" type="presParOf" srcId="{81C74A85-DB18-4FA9-AFA8-F23FB47AA253}" destId="{A12CA325-D93C-4F5E-9BC2-72D3087AE27B}" srcOrd="14" destOrd="0" presId="urn:microsoft.com/office/officeart/2005/8/layout/cycle6"/>
  </dgm:cxnLst>
  <dgm:bg>
    <a:solidFill>
      <a:srgbClr val="003300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10E10B1-4FC2-4AFF-999C-99CD9265BF10}" type="doc">
      <dgm:prSet loTypeId="urn:microsoft.com/office/officeart/2005/8/layout/cycle6" loCatId="cycle" qsTypeId="urn:microsoft.com/office/officeart/2005/8/quickstyle/3d6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E07A417-862D-447A-820B-9A1B6C326807}">
      <dgm:prSet phldrT="[Text]"/>
      <dgm:spPr/>
      <dgm:t>
        <a:bodyPr/>
        <a:lstStyle/>
        <a:p>
          <a:r>
            <a:rPr lang="en-US" dirty="0"/>
            <a:t>Solomon Ndichu</a:t>
          </a:r>
        </a:p>
      </dgm:t>
    </dgm:pt>
    <dgm:pt modelId="{1F0252EF-D324-4083-B080-1993BA9CCEC9}" type="parTrans" cxnId="{4D077C1C-AA0D-4800-9DE1-95850860B04D}">
      <dgm:prSet/>
      <dgm:spPr/>
      <dgm:t>
        <a:bodyPr/>
        <a:lstStyle/>
        <a:p>
          <a:endParaRPr lang="en-US"/>
        </a:p>
      </dgm:t>
    </dgm:pt>
    <dgm:pt modelId="{E489E3D4-7EF4-4202-B127-5EBE664B422E}" type="sibTrans" cxnId="{4D077C1C-AA0D-4800-9DE1-95850860B04D}">
      <dgm:prSet/>
      <dgm:spPr/>
      <dgm:t>
        <a:bodyPr/>
        <a:lstStyle/>
        <a:p>
          <a:endParaRPr lang="en-US"/>
        </a:p>
      </dgm:t>
    </dgm:pt>
    <dgm:pt modelId="{F9752627-A5BB-4616-991F-C65D323CAE61}">
      <dgm:prSet phldrT="[Text]"/>
      <dgm:spPr/>
      <dgm:t>
        <a:bodyPr/>
        <a:lstStyle/>
        <a:p>
          <a:r>
            <a:rPr lang="en-US" dirty="0"/>
            <a:t>Elsie Wandera</a:t>
          </a:r>
        </a:p>
      </dgm:t>
    </dgm:pt>
    <dgm:pt modelId="{41B68504-F091-4320-8DE9-102D1A7938A9}" type="parTrans" cxnId="{822CA98C-1273-4E5B-9617-B974AF7AC928}">
      <dgm:prSet/>
      <dgm:spPr/>
      <dgm:t>
        <a:bodyPr/>
        <a:lstStyle/>
        <a:p>
          <a:endParaRPr lang="en-US"/>
        </a:p>
      </dgm:t>
    </dgm:pt>
    <dgm:pt modelId="{951CB770-69AE-4F7C-A0CA-7BE50EC7A4E8}" type="sibTrans" cxnId="{822CA98C-1273-4E5B-9617-B974AF7AC928}">
      <dgm:prSet/>
      <dgm:spPr/>
      <dgm:t>
        <a:bodyPr/>
        <a:lstStyle/>
        <a:p>
          <a:endParaRPr lang="en-US"/>
        </a:p>
      </dgm:t>
    </dgm:pt>
    <dgm:pt modelId="{5788A504-255B-451C-A3BB-D8EB33CC0EAC}">
      <dgm:prSet/>
      <dgm:spPr/>
      <dgm:t>
        <a:bodyPr/>
        <a:lstStyle/>
        <a:p>
          <a:r>
            <a:rPr lang="en-US" dirty="0"/>
            <a:t>Navy </a:t>
          </a:r>
          <a:r>
            <a:rPr lang="en-US" dirty="0" err="1"/>
            <a:t>Rajula</a:t>
          </a:r>
          <a:endParaRPr lang="en-US" dirty="0"/>
        </a:p>
      </dgm:t>
    </dgm:pt>
    <dgm:pt modelId="{EDD36B5D-28BD-4D0C-A146-3436253CA4FD}" type="parTrans" cxnId="{D5FA28FC-8FA4-4327-A051-9493C061BE9D}">
      <dgm:prSet/>
      <dgm:spPr/>
      <dgm:t>
        <a:bodyPr/>
        <a:lstStyle/>
        <a:p>
          <a:endParaRPr lang="en-US"/>
        </a:p>
      </dgm:t>
    </dgm:pt>
    <dgm:pt modelId="{427CF5DA-2D76-4D17-85CE-969960DC3EF5}" type="sibTrans" cxnId="{D5FA28FC-8FA4-4327-A051-9493C061BE9D}">
      <dgm:prSet/>
      <dgm:spPr/>
      <dgm:t>
        <a:bodyPr/>
        <a:lstStyle/>
        <a:p>
          <a:endParaRPr lang="en-US"/>
        </a:p>
      </dgm:t>
    </dgm:pt>
    <dgm:pt modelId="{81C74A85-DB18-4FA9-AFA8-F23FB47AA253}" type="pres">
      <dgm:prSet presAssocID="{410E10B1-4FC2-4AFF-999C-99CD9265BF10}" presName="cycle" presStyleCnt="0">
        <dgm:presLayoutVars>
          <dgm:dir/>
          <dgm:resizeHandles val="exact"/>
        </dgm:presLayoutVars>
      </dgm:prSet>
      <dgm:spPr/>
    </dgm:pt>
    <dgm:pt modelId="{07D8DAFE-7C0D-45B6-93A1-E15FDD9EFD77}" type="pres">
      <dgm:prSet presAssocID="{AE07A417-862D-447A-820B-9A1B6C326807}" presName="node" presStyleLbl="node1" presStyleIdx="0" presStyleCnt="3">
        <dgm:presLayoutVars>
          <dgm:bulletEnabled val="1"/>
        </dgm:presLayoutVars>
      </dgm:prSet>
      <dgm:spPr/>
    </dgm:pt>
    <dgm:pt modelId="{1F976E42-D3A2-4BE2-8C8E-6E7A1B556AA4}" type="pres">
      <dgm:prSet presAssocID="{AE07A417-862D-447A-820B-9A1B6C326807}" presName="spNode" presStyleCnt="0"/>
      <dgm:spPr/>
    </dgm:pt>
    <dgm:pt modelId="{D03B2DA4-0E9F-42A7-BAF6-0C228722961C}" type="pres">
      <dgm:prSet presAssocID="{E489E3D4-7EF4-4202-B127-5EBE664B422E}" presName="sibTrans" presStyleLbl="sibTrans1D1" presStyleIdx="0" presStyleCnt="3"/>
      <dgm:spPr/>
    </dgm:pt>
    <dgm:pt modelId="{B2B32AC0-2FA5-48A3-9D6E-0537182831A9}" type="pres">
      <dgm:prSet presAssocID="{5788A504-255B-451C-A3BB-D8EB33CC0EAC}" presName="node" presStyleLbl="node1" presStyleIdx="1" presStyleCnt="3">
        <dgm:presLayoutVars>
          <dgm:bulletEnabled val="1"/>
        </dgm:presLayoutVars>
      </dgm:prSet>
      <dgm:spPr/>
    </dgm:pt>
    <dgm:pt modelId="{497A242A-F82D-4429-9012-759FB6DAAA32}" type="pres">
      <dgm:prSet presAssocID="{5788A504-255B-451C-A3BB-D8EB33CC0EAC}" presName="spNode" presStyleCnt="0"/>
      <dgm:spPr/>
    </dgm:pt>
    <dgm:pt modelId="{28DB3BC0-6C7A-4487-8CAE-B5AF50B95AA8}" type="pres">
      <dgm:prSet presAssocID="{427CF5DA-2D76-4D17-85CE-969960DC3EF5}" presName="sibTrans" presStyleLbl="sibTrans1D1" presStyleIdx="1" presStyleCnt="3"/>
      <dgm:spPr/>
    </dgm:pt>
    <dgm:pt modelId="{0EF3005A-875A-4575-896D-3ACD642E5957}" type="pres">
      <dgm:prSet presAssocID="{F9752627-A5BB-4616-991F-C65D323CAE61}" presName="node" presStyleLbl="node1" presStyleIdx="2" presStyleCnt="3">
        <dgm:presLayoutVars>
          <dgm:bulletEnabled val="1"/>
        </dgm:presLayoutVars>
      </dgm:prSet>
      <dgm:spPr/>
    </dgm:pt>
    <dgm:pt modelId="{ED4D8648-F63D-44D2-9E2C-D2361154DF1C}" type="pres">
      <dgm:prSet presAssocID="{F9752627-A5BB-4616-991F-C65D323CAE61}" presName="spNode" presStyleCnt="0"/>
      <dgm:spPr/>
    </dgm:pt>
    <dgm:pt modelId="{6BC200F3-2300-4F5E-A8A7-4AF68A80C09A}" type="pres">
      <dgm:prSet presAssocID="{951CB770-69AE-4F7C-A0CA-7BE50EC7A4E8}" presName="sibTrans" presStyleLbl="sibTrans1D1" presStyleIdx="2" presStyleCnt="3"/>
      <dgm:spPr/>
    </dgm:pt>
  </dgm:ptLst>
  <dgm:cxnLst>
    <dgm:cxn modelId="{4D077C1C-AA0D-4800-9DE1-95850860B04D}" srcId="{410E10B1-4FC2-4AFF-999C-99CD9265BF10}" destId="{AE07A417-862D-447A-820B-9A1B6C326807}" srcOrd="0" destOrd="0" parTransId="{1F0252EF-D324-4083-B080-1993BA9CCEC9}" sibTransId="{E489E3D4-7EF4-4202-B127-5EBE664B422E}"/>
    <dgm:cxn modelId="{19217922-6E8D-4448-A063-6D0017AEF56A}" type="presOf" srcId="{5788A504-255B-451C-A3BB-D8EB33CC0EAC}" destId="{B2B32AC0-2FA5-48A3-9D6E-0537182831A9}" srcOrd="0" destOrd="0" presId="urn:microsoft.com/office/officeart/2005/8/layout/cycle6"/>
    <dgm:cxn modelId="{6193202E-156A-4BE6-B25E-618661EC54D1}" type="presOf" srcId="{F9752627-A5BB-4616-991F-C65D323CAE61}" destId="{0EF3005A-875A-4575-896D-3ACD642E5957}" srcOrd="0" destOrd="0" presId="urn:microsoft.com/office/officeart/2005/8/layout/cycle6"/>
    <dgm:cxn modelId="{8A536942-4336-4249-84EA-47B498091074}" type="presOf" srcId="{951CB770-69AE-4F7C-A0CA-7BE50EC7A4E8}" destId="{6BC200F3-2300-4F5E-A8A7-4AF68A80C09A}" srcOrd="0" destOrd="0" presId="urn:microsoft.com/office/officeart/2005/8/layout/cycle6"/>
    <dgm:cxn modelId="{822CA98C-1273-4E5B-9617-B974AF7AC928}" srcId="{410E10B1-4FC2-4AFF-999C-99CD9265BF10}" destId="{F9752627-A5BB-4616-991F-C65D323CAE61}" srcOrd="2" destOrd="0" parTransId="{41B68504-F091-4320-8DE9-102D1A7938A9}" sibTransId="{951CB770-69AE-4F7C-A0CA-7BE50EC7A4E8}"/>
    <dgm:cxn modelId="{B3C66B91-A3FE-4141-9D5F-5190592FEB75}" type="presOf" srcId="{427CF5DA-2D76-4D17-85CE-969960DC3EF5}" destId="{28DB3BC0-6C7A-4487-8CAE-B5AF50B95AA8}" srcOrd="0" destOrd="0" presId="urn:microsoft.com/office/officeart/2005/8/layout/cycle6"/>
    <dgm:cxn modelId="{750FDBAE-F2E4-4914-923A-2978AFA3F616}" type="presOf" srcId="{AE07A417-862D-447A-820B-9A1B6C326807}" destId="{07D8DAFE-7C0D-45B6-93A1-E15FDD9EFD77}" srcOrd="0" destOrd="0" presId="urn:microsoft.com/office/officeart/2005/8/layout/cycle6"/>
    <dgm:cxn modelId="{2E1F41B7-819D-4F2B-BBF2-474532302B23}" type="presOf" srcId="{E489E3D4-7EF4-4202-B127-5EBE664B422E}" destId="{D03B2DA4-0E9F-42A7-BAF6-0C228722961C}" srcOrd="0" destOrd="0" presId="urn:microsoft.com/office/officeart/2005/8/layout/cycle6"/>
    <dgm:cxn modelId="{A50A05EF-A7AE-4D61-ADC9-C18DBD5EB50F}" type="presOf" srcId="{410E10B1-4FC2-4AFF-999C-99CD9265BF10}" destId="{81C74A85-DB18-4FA9-AFA8-F23FB47AA253}" srcOrd="0" destOrd="0" presId="urn:microsoft.com/office/officeart/2005/8/layout/cycle6"/>
    <dgm:cxn modelId="{D5FA28FC-8FA4-4327-A051-9493C061BE9D}" srcId="{410E10B1-4FC2-4AFF-999C-99CD9265BF10}" destId="{5788A504-255B-451C-A3BB-D8EB33CC0EAC}" srcOrd="1" destOrd="0" parTransId="{EDD36B5D-28BD-4D0C-A146-3436253CA4FD}" sibTransId="{427CF5DA-2D76-4D17-85CE-969960DC3EF5}"/>
    <dgm:cxn modelId="{0AEAFAC7-FA59-4BD6-AECF-F083DC13A401}" type="presParOf" srcId="{81C74A85-DB18-4FA9-AFA8-F23FB47AA253}" destId="{07D8DAFE-7C0D-45B6-93A1-E15FDD9EFD77}" srcOrd="0" destOrd="0" presId="urn:microsoft.com/office/officeart/2005/8/layout/cycle6"/>
    <dgm:cxn modelId="{4AB1F625-6942-441B-8273-B2338E88F465}" type="presParOf" srcId="{81C74A85-DB18-4FA9-AFA8-F23FB47AA253}" destId="{1F976E42-D3A2-4BE2-8C8E-6E7A1B556AA4}" srcOrd="1" destOrd="0" presId="urn:microsoft.com/office/officeart/2005/8/layout/cycle6"/>
    <dgm:cxn modelId="{68A2DBE8-E58F-499E-A988-8BE5AFF3DA7C}" type="presParOf" srcId="{81C74A85-DB18-4FA9-AFA8-F23FB47AA253}" destId="{D03B2DA4-0E9F-42A7-BAF6-0C228722961C}" srcOrd="2" destOrd="0" presId="urn:microsoft.com/office/officeart/2005/8/layout/cycle6"/>
    <dgm:cxn modelId="{13B46E28-1151-48FE-A265-90481BE1F637}" type="presParOf" srcId="{81C74A85-DB18-4FA9-AFA8-F23FB47AA253}" destId="{B2B32AC0-2FA5-48A3-9D6E-0537182831A9}" srcOrd="3" destOrd="0" presId="urn:microsoft.com/office/officeart/2005/8/layout/cycle6"/>
    <dgm:cxn modelId="{B0ECEE97-885A-4829-91D8-2C818EED86F4}" type="presParOf" srcId="{81C74A85-DB18-4FA9-AFA8-F23FB47AA253}" destId="{497A242A-F82D-4429-9012-759FB6DAAA32}" srcOrd="4" destOrd="0" presId="urn:microsoft.com/office/officeart/2005/8/layout/cycle6"/>
    <dgm:cxn modelId="{38719865-459C-4DB1-B6F8-F5B9928CF5F5}" type="presParOf" srcId="{81C74A85-DB18-4FA9-AFA8-F23FB47AA253}" destId="{28DB3BC0-6C7A-4487-8CAE-B5AF50B95AA8}" srcOrd="5" destOrd="0" presId="urn:microsoft.com/office/officeart/2005/8/layout/cycle6"/>
    <dgm:cxn modelId="{DB9D4106-7225-491B-915F-B4BE36AC469E}" type="presParOf" srcId="{81C74A85-DB18-4FA9-AFA8-F23FB47AA253}" destId="{0EF3005A-875A-4575-896D-3ACD642E5957}" srcOrd="6" destOrd="0" presId="urn:microsoft.com/office/officeart/2005/8/layout/cycle6"/>
    <dgm:cxn modelId="{9B772567-82CC-4109-8B29-197E669299A0}" type="presParOf" srcId="{81C74A85-DB18-4FA9-AFA8-F23FB47AA253}" destId="{ED4D8648-F63D-44D2-9E2C-D2361154DF1C}" srcOrd="7" destOrd="0" presId="urn:microsoft.com/office/officeart/2005/8/layout/cycle6"/>
    <dgm:cxn modelId="{E72AFFC3-19DA-4D9C-A742-D96353FCCB5B}" type="presParOf" srcId="{81C74A85-DB18-4FA9-AFA8-F23FB47AA253}" destId="{6BC200F3-2300-4F5E-A8A7-4AF68A80C09A}" srcOrd="8" destOrd="0" presId="urn:microsoft.com/office/officeart/2005/8/layout/cycle6"/>
  </dgm:cxnLst>
  <dgm:bg>
    <a:solidFill>
      <a:srgbClr val="003300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EF51EF-8FD2-4D99-9982-5C4BC7D6716E}">
      <dsp:nvSpPr>
        <dsp:cNvPr id="0" name=""/>
        <dsp:cNvSpPr/>
      </dsp:nvSpPr>
      <dsp:spPr>
        <a:xfrm>
          <a:off x="2729603" y="598"/>
          <a:ext cx="1325050" cy="86128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Susan Njenga</a:t>
          </a:r>
        </a:p>
      </dsp:txBody>
      <dsp:txXfrm>
        <a:off x="2771647" y="42642"/>
        <a:ext cx="1240962" cy="777194"/>
      </dsp:txXfrm>
    </dsp:sp>
    <dsp:sp modelId="{930A8816-9F0C-4B12-B525-5BAFB89BC623}">
      <dsp:nvSpPr>
        <dsp:cNvPr id="0" name=""/>
        <dsp:cNvSpPr/>
      </dsp:nvSpPr>
      <dsp:spPr>
        <a:xfrm>
          <a:off x="1671426" y="431240"/>
          <a:ext cx="3441404" cy="3441404"/>
        </a:xfrm>
        <a:custGeom>
          <a:avLst/>
          <a:gdLst/>
          <a:ahLst/>
          <a:cxnLst/>
          <a:rect l="0" t="0" r="0" b="0"/>
          <a:pathLst>
            <a:path>
              <a:moveTo>
                <a:pt x="2392329" y="136488"/>
              </a:moveTo>
              <a:arcTo wR="1720702" hR="1720702" stAng="17578470" swAng="1961409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D9154E-F42B-45A1-9718-098354275426}">
      <dsp:nvSpPr>
        <dsp:cNvPr id="0" name=""/>
        <dsp:cNvSpPr/>
      </dsp:nvSpPr>
      <dsp:spPr>
        <a:xfrm>
          <a:off x="4366088" y="1189575"/>
          <a:ext cx="1325050" cy="86128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Jamal Omwanda</a:t>
          </a:r>
        </a:p>
      </dsp:txBody>
      <dsp:txXfrm>
        <a:off x="4408132" y="1231619"/>
        <a:ext cx="1240962" cy="777194"/>
      </dsp:txXfrm>
    </dsp:sp>
    <dsp:sp modelId="{13E0BF7D-07D7-4ABF-9BBB-60AA43EAE9B5}">
      <dsp:nvSpPr>
        <dsp:cNvPr id="0" name=""/>
        <dsp:cNvSpPr/>
      </dsp:nvSpPr>
      <dsp:spPr>
        <a:xfrm>
          <a:off x="1671426" y="431240"/>
          <a:ext cx="3441404" cy="3441404"/>
        </a:xfrm>
        <a:custGeom>
          <a:avLst/>
          <a:gdLst/>
          <a:ahLst/>
          <a:cxnLst/>
          <a:rect l="0" t="0" r="0" b="0"/>
          <a:pathLst>
            <a:path>
              <a:moveTo>
                <a:pt x="3439044" y="1630616"/>
              </a:moveTo>
              <a:arcTo wR="1720702" hR="1720702" stAng="21419937" swAng="2196204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01D70D-82AA-4881-AA54-0BCAD1C0C89F}">
      <dsp:nvSpPr>
        <dsp:cNvPr id="0" name=""/>
        <dsp:cNvSpPr/>
      </dsp:nvSpPr>
      <dsp:spPr>
        <a:xfrm>
          <a:off x="3741007" y="3113378"/>
          <a:ext cx="1325050" cy="86128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Kevin Owidi</a:t>
          </a:r>
        </a:p>
      </dsp:txBody>
      <dsp:txXfrm>
        <a:off x="3783051" y="3155422"/>
        <a:ext cx="1240962" cy="777194"/>
      </dsp:txXfrm>
    </dsp:sp>
    <dsp:sp modelId="{4E83CBC3-A7AC-49E8-9FF3-26A500E9E77E}">
      <dsp:nvSpPr>
        <dsp:cNvPr id="0" name=""/>
        <dsp:cNvSpPr/>
      </dsp:nvSpPr>
      <dsp:spPr>
        <a:xfrm>
          <a:off x="1671426" y="431240"/>
          <a:ext cx="3441404" cy="3441404"/>
        </a:xfrm>
        <a:custGeom>
          <a:avLst/>
          <a:gdLst/>
          <a:ahLst/>
          <a:cxnLst/>
          <a:rect l="0" t="0" r="0" b="0"/>
          <a:pathLst>
            <a:path>
              <a:moveTo>
                <a:pt x="2062745" y="3407066"/>
              </a:moveTo>
              <a:arcTo wR="1720702" hR="1720702" stAng="4712059" swAng="1375881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635959-1E3B-420D-B94E-22846E1BA75D}">
      <dsp:nvSpPr>
        <dsp:cNvPr id="0" name=""/>
        <dsp:cNvSpPr/>
      </dsp:nvSpPr>
      <dsp:spPr>
        <a:xfrm>
          <a:off x="1718200" y="3113378"/>
          <a:ext cx="1325050" cy="86128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Gift Masaka</a:t>
          </a:r>
        </a:p>
      </dsp:txBody>
      <dsp:txXfrm>
        <a:off x="1760244" y="3155422"/>
        <a:ext cx="1240962" cy="777194"/>
      </dsp:txXfrm>
    </dsp:sp>
    <dsp:sp modelId="{16487785-B364-47AA-BB30-0117789E9AB2}">
      <dsp:nvSpPr>
        <dsp:cNvPr id="0" name=""/>
        <dsp:cNvSpPr/>
      </dsp:nvSpPr>
      <dsp:spPr>
        <a:xfrm>
          <a:off x="1671426" y="431240"/>
          <a:ext cx="3441404" cy="3441404"/>
        </a:xfrm>
        <a:custGeom>
          <a:avLst/>
          <a:gdLst/>
          <a:ahLst/>
          <a:cxnLst/>
          <a:rect l="0" t="0" r="0" b="0"/>
          <a:pathLst>
            <a:path>
              <a:moveTo>
                <a:pt x="287531" y="2672983"/>
              </a:moveTo>
              <a:arcTo wR="1720702" hR="1720702" stAng="8783860" swAng="2196204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90D919-C54D-4752-9C7D-54D2241B98F8}">
      <dsp:nvSpPr>
        <dsp:cNvPr id="0" name=""/>
        <dsp:cNvSpPr/>
      </dsp:nvSpPr>
      <dsp:spPr>
        <a:xfrm>
          <a:off x="1093118" y="1189575"/>
          <a:ext cx="1325050" cy="86128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Henry Mulyungi</a:t>
          </a:r>
        </a:p>
      </dsp:txBody>
      <dsp:txXfrm>
        <a:off x="1135162" y="1231619"/>
        <a:ext cx="1240962" cy="777194"/>
      </dsp:txXfrm>
    </dsp:sp>
    <dsp:sp modelId="{A1E8B9A4-B5F5-4B4C-AECE-CB82004DD43A}">
      <dsp:nvSpPr>
        <dsp:cNvPr id="0" name=""/>
        <dsp:cNvSpPr/>
      </dsp:nvSpPr>
      <dsp:spPr>
        <a:xfrm>
          <a:off x="1671426" y="431240"/>
          <a:ext cx="3441404" cy="3441404"/>
        </a:xfrm>
        <a:custGeom>
          <a:avLst/>
          <a:gdLst/>
          <a:ahLst/>
          <a:cxnLst/>
          <a:rect l="0" t="0" r="0" b="0"/>
          <a:pathLst>
            <a:path>
              <a:moveTo>
                <a:pt x="299831" y="750165"/>
              </a:moveTo>
              <a:arcTo wR="1720702" hR="1720702" stAng="12860121" swAng="1961409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D8DAFE-7C0D-45B6-93A1-E15FDD9EFD77}">
      <dsp:nvSpPr>
        <dsp:cNvPr id="0" name=""/>
        <dsp:cNvSpPr/>
      </dsp:nvSpPr>
      <dsp:spPr>
        <a:xfrm>
          <a:off x="2380505" y="2370"/>
          <a:ext cx="1334988" cy="8677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Joyce </a:t>
          </a:r>
          <a:r>
            <a:rPr lang="en-US" sz="2300" kern="1200" dirty="0" err="1"/>
            <a:t>Musee</a:t>
          </a:r>
          <a:endParaRPr lang="en-US" sz="2300" kern="1200" dirty="0"/>
        </a:p>
      </dsp:txBody>
      <dsp:txXfrm>
        <a:off x="2422865" y="44730"/>
        <a:ext cx="1250268" cy="783022"/>
      </dsp:txXfrm>
    </dsp:sp>
    <dsp:sp modelId="{D03B2DA4-0E9F-42A7-BAF6-0C228722961C}">
      <dsp:nvSpPr>
        <dsp:cNvPr id="0" name=""/>
        <dsp:cNvSpPr/>
      </dsp:nvSpPr>
      <dsp:spPr>
        <a:xfrm>
          <a:off x="1315405" y="436241"/>
          <a:ext cx="3465188" cy="3465188"/>
        </a:xfrm>
        <a:custGeom>
          <a:avLst/>
          <a:gdLst/>
          <a:ahLst/>
          <a:cxnLst/>
          <a:rect l="0" t="0" r="0" b="0"/>
          <a:pathLst>
            <a:path>
              <a:moveTo>
                <a:pt x="2409246" y="137594"/>
              </a:moveTo>
              <a:arcTo wR="1732594" hR="1732594" stAng="17579295" swAng="1959991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C41B4E-E36F-4C5F-B1CE-EDCEB2ECB1FF}">
      <dsp:nvSpPr>
        <dsp:cNvPr id="0" name=""/>
        <dsp:cNvSpPr/>
      </dsp:nvSpPr>
      <dsp:spPr>
        <a:xfrm>
          <a:off x="4028301" y="1199563"/>
          <a:ext cx="1334988" cy="8677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Martin Chege</a:t>
          </a:r>
        </a:p>
      </dsp:txBody>
      <dsp:txXfrm>
        <a:off x="4070661" y="1241923"/>
        <a:ext cx="1250268" cy="783022"/>
      </dsp:txXfrm>
    </dsp:sp>
    <dsp:sp modelId="{23F2A3E0-AA87-4A73-AAF4-3A9920EEFB08}">
      <dsp:nvSpPr>
        <dsp:cNvPr id="0" name=""/>
        <dsp:cNvSpPr/>
      </dsp:nvSpPr>
      <dsp:spPr>
        <a:xfrm>
          <a:off x="1315405" y="436241"/>
          <a:ext cx="3465188" cy="3465188"/>
        </a:xfrm>
        <a:custGeom>
          <a:avLst/>
          <a:gdLst/>
          <a:ahLst/>
          <a:cxnLst/>
          <a:rect l="0" t="0" r="0" b="0"/>
          <a:pathLst>
            <a:path>
              <a:moveTo>
                <a:pt x="3462825" y="1642133"/>
              </a:moveTo>
              <a:arcTo wR="1732594" hR="1732594" stAng="21420430" swAng="2195114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CAE759-0825-4648-88EA-08BBE952B4EC}">
      <dsp:nvSpPr>
        <dsp:cNvPr id="0" name=""/>
        <dsp:cNvSpPr/>
      </dsp:nvSpPr>
      <dsp:spPr>
        <a:xfrm>
          <a:off x="3398899" y="3136663"/>
          <a:ext cx="1334988" cy="8677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Stacey Jara</a:t>
          </a:r>
        </a:p>
      </dsp:txBody>
      <dsp:txXfrm>
        <a:off x="3441259" y="3179023"/>
        <a:ext cx="1250268" cy="783022"/>
      </dsp:txXfrm>
    </dsp:sp>
    <dsp:sp modelId="{18798D5B-DF69-40B5-A911-1E5A94E8A85B}">
      <dsp:nvSpPr>
        <dsp:cNvPr id="0" name=""/>
        <dsp:cNvSpPr/>
      </dsp:nvSpPr>
      <dsp:spPr>
        <a:xfrm>
          <a:off x="1315405" y="436241"/>
          <a:ext cx="3465188" cy="3465188"/>
        </a:xfrm>
        <a:custGeom>
          <a:avLst/>
          <a:gdLst/>
          <a:ahLst/>
          <a:cxnLst/>
          <a:rect l="0" t="0" r="0" b="0"/>
          <a:pathLst>
            <a:path>
              <a:moveTo>
                <a:pt x="2076618" y="3430690"/>
              </a:moveTo>
              <a:arcTo wR="1732594" hR="1732594" stAng="4712834" swAng="1374332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F3005A-875A-4575-896D-3ACD642E5957}">
      <dsp:nvSpPr>
        <dsp:cNvPr id="0" name=""/>
        <dsp:cNvSpPr/>
      </dsp:nvSpPr>
      <dsp:spPr>
        <a:xfrm>
          <a:off x="1362112" y="3136663"/>
          <a:ext cx="1334988" cy="8677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Peter Kabaria</a:t>
          </a:r>
        </a:p>
      </dsp:txBody>
      <dsp:txXfrm>
        <a:off x="1404472" y="3179023"/>
        <a:ext cx="1250268" cy="783022"/>
      </dsp:txXfrm>
    </dsp:sp>
    <dsp:sp modelId="{6BC200F3-2300-4F5E-A8A7-4AF68A80C09A}">
      <dsp:nvSpPr>
        <dsp:cNvPr id="0" name=""/>
        <dsp:cNvSpPr/>
      </dsp:nvSpPr>
      <dsp:spPr>
        <a:xfrm>
          <a:off x="1315405" y="436241"/>
          <a:ext cx="3465188" cy="3465188"/>
        </a:xfrm>
        <a:custGeom>
          <a:avLst/>
          <a:gdLst/>
          <a:ahLst/>
          <a:cxnLst/>
          <a:rect l="0" t="0" r="0" b="0"/>
          <a:pathLst>
            <a:path>
              <a:moveTo>
                <a:pt x="289352" y="2691206"/>
              </a:moveTo>
              <a:arcTo wR="1732594" hR="1732594" stAng="8784456" swAng="2195114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5D2F39-162E-4B7E-AA89-F4E4184783C6}">
      <dsp:nvSpPr>
        <dsp:cNvPr id="0" name=""/>
        <dsp:cNvSpPr/>
      </dsp:nvSpPr>
      <dsp:spPr>
        <a:xfrm>
          <a:off x="732710" y="1199563"/>
          <a:ext cx="1334988" cy="86774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Jared Anjili</a:t>
          </a:r>
        </a:p>
      </dsp:txBody>
      <dsp:txXfrm>
        <a:off x="775070" y="1241923"/>
        <a:ext cx="1250268" cy="783022"/>
      </dsp:txXfrm>
    </dsp:sp>
    <dsp:sp modelId="{A12CA325-D93C-4F5E-9BC2-72D3087AE27B}">
      <dsp:nvSpPr>
        <dsp:cNvPr id="0" name=""/>
        <dsp:cNvSpPr/>
      </dsp:nvSpPr>
      <dsp:spPr>
        <a:xfrm>
          <a:off x="1315405" y="436241"/>
          <a:ext cx="3465188" cy="3465188"/>
        </a:xfrm>
        <a:custGeom>
          <a:avLst/>
          <a:gdLst/>
          <a:ahLst/>
          <a:cxnLst/>
          <a:rect l="0" t="0" r="0" b="0"/>
          <a:pathLst>
            <a:path>
              <a:moveTo>
                <a:pt x="302072" y="755102"/>
              </a:moveTo>
              <a:arcTo wR="1732594" hR="1732594" stAng="12860714" swAng="1959991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D8DAFE-7C0D-45B6-93A1-E15FDD9EFD77}">
      <dsp:nvSpPr>
        <dsp:cNvPr id="0" name=""/>
        <dsp:cNvSpPr/>
      </dsp:nvSpPr>
      <dsp:spPr>
        <a:xfrm>
          <a:off x="2116335" y="1372"/>
          <a:ext cx="1863328" cy="121116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Solomon Ndichu</a:t>
          </a:r>
        </a:p>
      </dsp:txBody>
      <dsp:txXfrm>
        <a:off x="2175459" y="60496"/>
        <a:ext cx="1745080" cy="1092915"/>
      </dsp:txXfrm>
    </dsp:sp>
    <dsp:sp modelId="{D03B2DA4-0E9F-42A7-BAF6-0C228722961C}">
      <dsp:nvSpPr>
        <dsp:cNvPr id="0" name=""/>
        <dsp:cNvSpPr/>
      </dsp:nvSpPr>
      <dsp:spPr>
        <a:xfrm>
          <a:off x="1431963" y="606954"/>
          <a:ext cx="3232073" cy="3232073"/>
        </a:xfrm>
        <a:custGeom>
          <a:avLst/>
          <a:gdLst/>
          <a:ahLst/>
          <a:cxnLst/>
          <a:rect l="0" t="0" r="0" b="0"/>
          <a:pathLst>
            <a:path>
              <a:moveTo>
                <a:pt x="2561250" y="305256"/>
              </a:moveTo>
              <a:arcTo wR="1616036" hR="1616036" stAng="18347740" swAng="3648625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B32AC0-2FA5-48A3-9D6E-0537182831A9}">
      <dsp:nvSpPr>
        <dsp:cNvPr id="0" name=""/>
        <dsp:cNvSpPr/>
      </dsp:nvSpPr>
      <dsp:spPr>
        <a:xfrm>
          <a:off x="3515864" y="2425427"/>
          <a:ext cx="1863328" cy="121116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Navy </a:t>
          </a:r>
          <a:r>
            <a:rPr lang="en-US" sz="2900" kern="1200" dirty="0" err="1"/>
            <a:t>Rajula</a:t>
          </a:r>
          <a:endParaRPr lang="en-US" sz="2900" kern="1200" dirty="0"/>
        </a:p>
      </dsp:txBody>
      <dsp:txXfrm>
        <a:off x="3574988" y="2484551"/>
        <a:ext cx="1745080" cy="1092915"/>
      </dsp:txXfrm>
    </dsp:sp>
    <dsp:sp modelId="{28DB3BC0-6C7A-4487-8CAE-B5AF50B95AA8}">
      <dsp:nvSpPr>
        <dsp:cNvPr id="0" name=""/>
        <dsp:cNvSpPr/>
      </dsp:nvSpPr>
      <dsp:spPr>
        <a:xfrm>
          <a:off x="1431963" y="606954"/>
          <a:ext cx="3232073" cy="3232073"/>
        </a:xfrm>
        <a:custGeom>
          <a:avLst/>
          <a:gdLst/>
          <a:ahLst/>
          <a:cxnLst/>
          <a:rect l="0" t="0" r="0" b="0"/>
          <a:pathLst>
            <a:path>
              <a:moveTo>
                <a:pt x="2385440" y="3037160"/>
              </a:moveTo>
              <a:arcTo wR="1616036" hR="1616036" stAng="3694120" swAng="3411761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F3005A-875A-4575-896D-3ACD642E5957}">
      <dsp:nvSpPr>
        <dsp:cNvPr id="0" name=""/>
        <dsp:cNvSpPr/>
      </dsp:nvSpPr>
      <dsp:spPr>
        <a:xfrm>
          <a:off x="716807" y="2425427"/>
          <a:ext cx="1863328" cy="121116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Elsie Wandera</a:t>
          </a:r>
        </a:p>
      </dsp:txBody>
      <dsp:txXfrm>
        <a:off x="775931" y="2484551"/>
        <a:ext cx="1745080" cy="1092915"/>
      </dsp:txXfrm>
    </dsp:sp>
    <dsp:sp modelId="{6BC200F3-2300-4F5E-A8A7-4AF68A80C09A}">
      <dsp:nvSpPr>
        <dsp:cNvPr id="0" name=""/>
        <dsp:cNvSpPr/>
      </dsp:nvSpPr>
      <dsp:spPr>
        <a:xfrm>
          <a:off x="1431963" y="606954"/>
          <a:ext cx="3232073" cy="3232073"/>
        </a:xfrm>
        <a:custGeom>
          <a:avLst/>
          <a:gdLst/>
          <a:ahLst/>
          <a:cxnLst/>
          <a:rect l="0" t="0" r="0" b="0"/>
          <a:pathLst>
            <a:path>
              <a:moveTo>
                <a:pt x="10729" y="1801950"/>
              </a:moveTo>
              <a:arcTo wR="1616036" hR="1616036" stAng="10403635" swAng="3648625"/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25400" prstMaterial="plastic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0796136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b4a120f45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b4a120f45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b4a120f4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b4a120f4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b4a120f45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b4a120f45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b4a120f45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b4a120f45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b4a120f45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b4a120f45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b4a120f45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b4a120f45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b4a120f45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b4a120f45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b4a120f45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b4a120f45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b4a120f4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b4a120f4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33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4906297" y="9832"/>
            <a:ext cx="4237703" cy="5143500"/>
          </a:xfrm>
          <a:prstGeom prst="rect">
            <a:avLst/>
          </a:prstGeom>
          <a:solidFill>
            <a:srgbClr val="003300"/>
          </a:solidFill>
          <a:ln>
            <a:noFill/>
          </a:ln>
          <a:effectLst>
            <a:outerShdw blurRad="57150" dist="19050" dir="5400000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6;p13"/>
          <p:cNvSpPr txBox="1"/>
          <p:nvPr/>
        </p:nvSpPr>
        <p:spPr>
          <a:xfrm>
            <a:off x="5194199" y="1839000"/>
            <a:ext cx="3875400" cy="14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95000"/>
                  </a:schemeClr>
                </a:solidFill>
              </a:rPr>
              <a:t>MINI-HYDROELECTRIC POWER PLANT PROJECT HANDBOOK</a:t>
            </a:r>
            <a:endParaRPr b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CD6A56-30E8-469F-8E07-4BEAA72979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43556" t="-2196" b="2196"/>
          <a:stretch/>
        </p:blipFill>
        <p:spPr>
          <a:xfrm>
            <a:off x="0" y="0"/>
            <a:ext cx="4906297" cy="5143499"/>
          </a:xfrm>
          <a:prstGeom prst="rect">
            <a:avLst/>
          </a:prstGeom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A689E92-3A51-4CE3-9BDE-48A655F47FBD}"/>
              </a:ext>
            </a:extLst>
          </p:cNvPr>
          <p:cNvSpPr/>
          <p:nvPr/>
        </p:nvSpPr>
        <p:spPr>
          <a:xfrm>
            <a:off x="466288" y="4571111"/>
            <a:ext cx="3875400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400" b="1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www.mhep.epizy.com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8B748-5DCE-402A-99AF-EACF0A5003F8}"/>
              </a:ext>
            </a:extLst>
          </p:cNvPr>
          <p:cNvSpPr txBox="1"/>
          <p:nvPr/>
        </p:nvSpPr>
        <p:spPr>
          <a:xfrm>
            <a:off x="5694203" y="4513403"/>
            <a:ext cx="2983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dominic.kata@studentambassadors.com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8381949" y="4543000"/>
            <a:ext cx="691800" cy="589500"/>
          </a:xfrm>
          <a:prstGeom prst="snip1Rect">
            <a:avLst>
              <a:gd name="adj" fmla="val 16667"/>
            </a:avLst>
          </a:prstGeom>
          <a:solidFill>
            <a:srgbClr val="004C22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bg1"/>
                </a:solidFill>
              </a:rPr>
              <a:t>10</a:t>
            </a:fld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285761" y="1206286"/>
            <a:ext cx="2036581" cy="136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Financing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Scope changes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Change management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Quality control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Team morale and self drive</a:t>
            </a:r>
          </a:p>
        </p:txBody>
      </p:sp>
      <p:sp>
        <p:nvSpPr>
          <p:cNvPr id="17" name="Google Shape;80;p15"/>
          <p:cNvSpPr txBox="1"/>
          <p:nvPr/>
        </p:nvSpPr>
        <p:spPr>
          <a:xfrm>
            <a:off x="285761" y="763300"/>
            <a:ext cx="2152200" cy="393600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Risks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9" name="Google Shape;81;p15"/>
          <p:cNvSpPr txBox="1"/>
          <p:nvPr/>
        </p:nvSpPr>
        <p:spPr>
          <a:xfrm>
            <a:off x="2434837" y="763300"/>
            <a:ext cx="2152200" cy="393600"/>
          </a:xfrm>
          <a:prstGeom prst="rect">
            <a:avLst/>
          </a:prstGeom>
          <a:gradFill flip="none" rotWithShape="1">
            <a:gsLst>
              <a:gs pos="0">
                <a:srgbClr val="279814">
                  <a:shade val="30000"/>
                  <a:satMod val="115000"/>
                </a:srgbClr>
              </a:gs>
              <a:gs pos="50000">
                <a:srgbClr val="279814">
                  <a:shade val="67500"/>
                  <a:satMod val="115000"/>
                </a:srgbClr>
              </a:gs>
              <a:gs pos="100000">
                <a:srgbClr val="279814">
                  <a:shade val="100000"/>
                  <a:satMod val="115000"/>
                </a:srgbClr>
              </a:gs>
            </a:gsLst>
            <a:lin ang="10800000" scaled="1"/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Mitigation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1" name="Google Shape;100;p16"/>
          <p:cNvSpPr txBox="1"/>
          <p:nvPr/>
        </p:nvSpPr>
        <p:spPr>
          <a:xfrm>
            <a:off x="2437961" y="1257674"/>
            <a:ext cx="3192818" cy="136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Source finances as the first step, keep budget small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Stick to project objectives and defined milestones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Have a change management procedure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Have independent and strict Quality Control team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Have weekly meetings and reports, frequently update of member’s list per participation.</a:t>
            </a:r>
          </a:p>
        </p:txBody>
      </p:sp>
      <p:sp>
        <p:nvSpPr>
          <p:cNvPr id="29" name="Google Shape;80;p15"/>
          <p:cNvSpPr txBox="1"/>
          <p:nvPr/>
        </p:nvSpPr>
        <p:spPr>
          <a:xfrm>
            <a:off x="2439476" y="2541311"/>
            <a:ext cx="2132523" cy="393600"/>
          </a:xfrm>
          <a:prstGeom prst="rect">
            <a:avLst/>
          </a:prstGeom>
          <a:solidFill>
            <a:srgbClr val="7030A0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Project Executives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31" name="Google Shape;94;p16"/>
          <p:cNvSpPr txBox="1"/>
          <p:nvPr/>
        </p:nvSpPr>
        <p:spPr>
          <a:xfrm>
            <a:off x="421130" y="2541311"/>
            <a:ext cx="2013708" cy="1681236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chemeClr val="bg1"/>
                </a:solidFill>
              </a:rPr>
              <a:t>TEAM LEADERSHIP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2" name="Google Shape;80;p15"/>
          <p:cNvSpPr txBox="1"/>
          <p:nvPr/>
        </p:nvSpPr>
        <p:spPr>
          <a:xfrm>
            <a:off x="6192162" y="763300"/>
            <a:ext cx="2280296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How we will be communicating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33" name="Google Shape;100;p16"/>
          <p:cNvSpPr txBox="1"/>
          <p:nvPr/>
        </p:nvSpPr>
        <p:spPr>
          <a:xfrm>
            <a:off x="6023591" y="1203866"/>
            <a:ext cx="2834648" cy="136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AutoNum type="arabicPeriod"/>
            </a:pPr>
            <a:r>
              <a:rPr lang="en-US" sz="1000" dirty="0">
                <a:solidFill>
                  <a:schemeClr val="bg1"/>
                </a:solidFill>
              </a:rPr>
              <a:t>Weekly tracking, review and communication of team performance status through meeting and Whatsapp group updates.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AutoNum type="arabicPeriod"/>
            </a:pPr>
            <a:r>
              <a:rPr lang="en-US" sz="1000" dirty="0">
                <a:solidFill>
                  <a:schemeClr val="bg1"/>
                </a:solidFill>
              </a:rPr>
              <a:t> Weekly meetings / have project agenda as part of EUTEEC meetings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AutoNum type="arabicPeriod"/>
            </a:pPr>
            <a:r>
              <a:rPr lang="en-US" sz="1000" dirty="0">
                <a:solidFill>
                  <a:schemeClr val="bg1"/>
                </a:solidFill>
              </a:rPr>
              <a:t>Teams allowed to meet as frequent as necessary.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303945" y="2907959"/>
            <a:ext cx="0" cy="1315452"/>
          </a:xfrm>
          <a:prstGeom prst="straightConnector1">
            <a:avLst/>
          </a:prstGeom>
          <a:ln w="28575">
            <a:solidFill>
              <a:srgbClr val="00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Google Shape;80;p15"/>
          <p:cNvSpPr txBox="1"/>
          <p:nvPr/>
        </p:nvSpPr>
        <p:spPr>
          <a:xfrm>
            <a:off x="2434837" y="3172085"/>
            <a:ext cx="2152200" cy="393600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Individual Team Leaders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36" name="Google Shape;80;p15"/>
          <p:cNvSpPr txBox="1"/>
          <p:nvPr/>
        </p:nvSpPr>
        <p:spPr>
          <a:xfrm>
            <a:off x="2434837" y="3828947"/>
            <a:ext cx="2152200" cy="393600"/>
          </a:xfrm>
          <a:prstGeom prst="rect">
            <a:avLst/>
          </a:prstGeom>
          <a:solidFill>
            <a:schemeClr val="accent4">
              <a:lumMod val="50000"/>
            </a:schemeClr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Team Members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8D52571-F39F-417F-B785-3526A11876A0}"/>
              </a:ext>
            </a:extLst>
          </p:cNvPr>
          <p:cNvSpPr/>
          <p:nvPr/>
        </p:nvSpPr>
        <p:spPr>
          <a:xfrm>
            <a:off x="1012823" y="190104"/>
            <a:ext cx="6915996" cy="34624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1800" b="1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/>
                <a:ea typeface="+mj-ea"/>
                <a:cs typeface="+mj-cs"/>
              </a:rPr>
              <a:t>PROJECT RISKS, TEAM STRUCTURE &amp; COMMUNICATION</a:t>
            </a:r>
            <a:endParaRPr lang="en-US" sz="1800" spc="150" dirty="0">
              <a:ln w="0">
                <a:noFill/>
              </a:ln>
              <a:solidFill>
                <a:srgbClr val="27C5E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0887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15">
            <a:extLst>
              <a:ext uri="{FF2B5EF4-FFF2-40B4-BE49-F238E27FC236}">
                <a16:creationId xmlns:a16="http://schemas.microsoft.com/office/drawing/2014/main" id="{86E80294-BA49-4842-ABD6-989C102669C9}"/>
              </a:ext>
            </a:extLst>
          </p:cNvPr>
          <p:cNvSpPr>
            <a:spLocks/>
          </p:cNvSpPr>
          <p:nvPr/>
        </p:nvSpPr>
        <p:spPr bwMode="auto">
          <a:xfrm>
            <a:off x="1201821" y="109237"/>
            <a:ext cx="1364823" cy="1346381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rgbClr val="004C22"/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Freeform 15">
            <a:extLst>
              <a:ext uri="{FF2B5EF4-FFF2-40B4-BE49-F238E27FC236}">
                <a16:creationId xmlns:a16="http://schemas.microsoft.com/office/drawing/2014/main" id="{6255D33D-790E-4D67-A784-49D0B7D85D17}"/>
              </a:ext>
            </a:extLst>
          </p:cNvPr>
          <p:cNvSpPr>
            <a:spLocks/>
          </p:cNvSpPr>
          <p:nvPr/>
        </p:nvSpPr>
        <p:spPr bwMode="auto">
          <a:xfrm>
            <a:off x="4444018" y="1162566"/>
            <a:ext cx="1257494" cy="1303507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rgbClr val="004C22"/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Freeform 15">
            <a:extLst>
              <a:ext uri="{FF2B5EF4-FFF2-40B4-BE49-F238E27FC236}">
                <a16:creationId xmlns:a16="http://schemas.microsoft.com/office/drawing/2014/main" id="{1AACBC03-A354-48BB-94B0-79341A8CA0C4}"/>
              </a:ext>
            </a:extLst>
          </p:cNvPr>
          <p:cNvSpPr>
            <a:spLocks/>
          </p:cNvSpPr>
          <p:nvPr/>
        </p:nvSpPr>
        <p:spPr bwMode="auto">
          <a:xfrm>
            <a:off x="1248719" y="2134179"/>
            <a:ext cx="1365513" cy="1346380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rgbClr val="004C22"/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Freeform 15">
            <a:extLst>
              <a:ext uri="{FF2B5EF4-FFF2-40B4-BE49-F238E27FC236}">
                <a16:creationId xmlns:a16="http://schemas.microsoft.com/office/drawing/2014/main" id="{D2D544A1-E241-4443-AA06-ED3B9D9A5F6D}"/>
              </a:ext>
            </a:extLst>
          </p:cNvPr>
          <p:cNvSpPr>
            <a:spLocks/>
          </p:cNvSpPr>
          <p:nvPr/>
        </p:nvSpPr>
        <p:spPr bwMode="auto">
          <a:xfrm>
            <a:off x="6808236" y="1247270"/>
            <a:ext cx="1235335" cy="1345451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noFill/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Freeform 15">
            <a:extLst>
              <a:ext uri="{FF2B5EF4-FFF2-40B4-BE49-F238E27FC236}">
                <a16:creationId xmlns:a16="http://schemas.microsoft.com/office/drawing/2014/main" id="{4FDADD81-82A0-419F-B982-2C1F117FC825}"/>
              </a:ext>
            </a:extLst>
          </p:cNvPr>
          <p:cNvSpPr>
            <a:spLocks/>
          </p:cNvSpPr>
          <p:nvPr/>
        </p:nvSpPr>
        <p:spPr bwMode="auto">
          <a:xfrm>
            <a:off x="2325487" y="1107596"/>
            <a:ext cx="1302960" cy="1265014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noFill/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3D24F7-3C29-4C60-99F9-685E1F4584A4}"/>
              </a:ext>
            </a:extLst>
          </p:cNvPr>
          <p:cNvSpPr txBox="1"/>
          <p:nvPr/>
        </p:nvSpPr>
        <p:spPr>
          <a:xfrm>
            <a:off x="2659412" y="1660743"/>
            <a:ext cx="63511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JKUAT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C2EB8F-E2D4-4F75-BC24-F521962E0FAC}"/>
              </a:ext>
            </a:extLst>
          </p:cNvPr>
          <p:cNvSpPr txBox="1"/>
          <p:nvPr/>
        </p:nvSpPr>
        <p:spPr>
          <a:xfrm>
            <a:off x="1613920" y="2735295"/>
            <a:ext cx="63511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DeKUT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E9613B-C956-4617-A398-F1B36B2BC4F6}"/>
              </a:ext>
            </a:extLst>
          </p:cNvPr>
          <p:cNvSpPr txBox="1"/>
          <p:nvPr/>
        </p:nvSpPr>
        <p:spPr>
          <a:xfrm>
            <a:off x="7194910" y="1793037"/>
            <a:ext cx="4619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TUK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729966-E97D-4248-A483-E72A62197ED6}"/>
              </a:ext>
            </a:extLst>
          </p:cNvPr>
          <p:cNvSpPr txBox="1"/>
          <p:nvPr/>
        </p:nvSpPr>
        <p:spPr>
          <a:xfrm>
            <a:off x="1517079" y="742150"/>
            <a:ext cx="67839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MMUST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1BD67AD-BC8E-4EAF-8EF8-1477F5DA8665}"/>
              </a:ext>
            </a:extLst>
          </p:cNvPr>
          <p:cNvSpPr txBox="1"/>
          <p:nvPr/>
        </p:nvSpPr>
        <p:spPr>
          <a:xfrm>
            <a:off x="4906563" y="1738077"/>
            <a:ext cx="4619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UoN</a:t>
            </a:r>
          </a:p>
        </p:txBody>
      </p:sp>
      <p:sp>
        <p:nvSpPr>
          <p:cNvPr id="29" name="Freeform 15">
            <a:extLst>
              <a:ext uri="{FF2B5EF4-FFF2-40B4-BE49-F238E27FC236}">
                <a16:creationId xmlns:a16="http://schemas.microsoft.com/office/drawing/2014/main" id="{7FDDC361-32F2-48AF-B61B-A5B5A28314E4}"/>
              </a:ext>
            </a:extLst>
          </p:cNvPr>
          <p:cNvSpPr>
            <a:spLocks/>
          </p:cNvSpPr>
          <p:nvPr/>
        </p:nvSpPr>
        <p:spPr bwMode="auto">
          <a:xfrm>
            <a:off x="3427903" y="2150288"/>
            <a:ext cx="1186478" cy="1265015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Freeform 15">
            <a:extLst>
              <a:ext uri="{FF2B5EF4-FFF2-40B4-BE49-F238E27FC236}">
                <a16:creationId xmlns:a16="http://schemas.microsoft.com/office/drawing/2014/main" id="{6CB7206C-47A4-46B5-85AA-EFAE736651D0}"/>
              </a:ext>
            </a:extLst>
          </p:cNvPr>
          <p:cNvSpPr>
            <a:spLocks/>
          </p:cNvSpPr>
          <p:nvPr/>
        </p:nvSpPr>
        <p:spPr bwMode="auto">
          <a:xfrm>
            <a:off x="5564799" y="2150287"/>
            <a:ext cx="1365513" cy="1265015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Freeform 15">
            <a:extLst>
              <a:ext uri="{FF2B5EF4-FFF2-40B4-BE49-F238E27FC236}">
                <a16:creationId xmlns:a16="http://schemas.microsoft.com/office/drawing/2014/main" id="{FDB3E31D-0F45-4DE6-AFA4-0033852CDBAE}"/>
              </a:ext>
            </a:extLst>
          </p:cNvPr>
          <p:cNvSpPr>
            <a:spLocks/>
          </p:cNvSpPr>
          <p:nvPr/>
        </p:nvSpPr>
        <p:spPr bwMode="auto">
          <a:xfrm>
            <a:off x="5759778" y="238406"/>
            <a:ext cx="1278480" cy="1306987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rgbClr val="004C22"/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0A26751-F710-43D0-903C-F8D8C31195D4}"/>
              </a:ext>
            </a:extLst>
          </p:cNvPr>
          <p:cNvSpPr txBox="1"/>
          <p:nvPr/>
        </p:nvSpPr>
        <p:spPr>
          <a:xfrm>
            <a:off x="6145583" y="851401"/>
            <a:ext cx="5068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MMU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A1D69CC-B7AE-4A55-8CE2-4B3112D9A3CE}"/>
              </a:ext>
            </a:extLst>
          </p:cNvPr>
          <p:cNvSpPr txBox="1"/>
          <p:nvPr/>
        </p:nvSpPr>
        <p:spPr>
          <a:xfrm>
            <a:off x="3630872" y="2672880"/>
            <a:ext cx="8499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EGERTON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85CD80B-2974-46EB-A82E-DA301922DF3E}"/>
              </a:ext>
            </a:extLst>
          </p:cNvPr>
          <p:cNvSpPr txBox="1"/>
          <p:nvPr/>
        </p:nvSpPr>
        <p:spPr>
          <a:xfrm>
            <a:off x="5788047" y="2618099"/>
            <a:ext cx="116953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KENYATTA UNIVERSITY</a:t>
            </a:r>
          </a:p>
        </p:txBody>
      </p:sp>
      <p:sp>
        <p:nvSpPr>
          <p:cNvPr id="32" name="Freeform 15">
            <a:extLst>
              <a:ext uri="{FF2B5EF4-FFF2-40B4-BE49-F238E27FC236}">
                <a16:creationId xmlns:a16="http://schemas.microsoft.com/office/drawing/2014/main" id="{6A7F0FEC-D7A3-41CE-A0FA-0132E04A0FE9}"/>
              </a:ext>
            </a:extLst>
          </p:cNvPr>
          <p:cNvSpPr>
            <a:spLocks/>
          </p:cNvSpPr>
          <p:nvPr/>
        </p:nvSpPr>
        <p:spPr bwMode="auto">
          <a:xfrm>
            <a:off x="3457964" y="69541"/>
            <a:ext cx="1278480" cy="1268374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4922F4-5563-4C2E-9153-B96A3A6E35BA}"/>
              </a:ext>
            </a:extLst>
          </p:cNvPr>
          <p:cNvSpPr txBox="1"/>
          <p:nvPr/>
        </p:nvSpPr>
        <p:spPr>
          <a:xfrm>
            <a:off x="3874226" y="576770"/>
            <a:ext cx="4459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TTU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035535E-65AA-44DD-8278-07DE6E9D7C31}"/>
              </a:ext>
            </a:extLst>
          </p:cNvPr>
          <p:cNvSpPr/>
          <p:nvPr/>
        </p:nvSpPr>
        <p:spPr>
          <a:xfrm>
            <a:off x="151161" y="1804039"/>
            <a:ext cx="1335943" cy="34624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1800" b="1" kern="1200" dirty="0"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CAMPUSES</a:t>
            </a:r>
            <a:endParaRPr lang="en-US" sz="1800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1E2A5A5-3C1E-42EF-9DC1-E0D26456154D}"/>
              </a:ext>
            </a:extLst>
          </p:cNvPr>
          <p:cNvSpPr/>
          <p:nvPr/>
        </p:nvSpPr>
        <p:spPr>
          <a:xfrm>
            <a:off x="219895" y="2185964"/>
            <a:ext cx="685800" cy="117498"/>
          </a:xfrm>
          <a:prstGeom prst="roundRect">
            <a:avLst/>
          </a:prstGeom>
          <a:solidFill>
            <a:srgbClr val="004C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2B3D5ED-DE95-493E-9487-558C7A86837E}"/>
              </a:ext>
            </a:extLst>
          </p:cNvPr>
          <p:cNvSpPr/>
          <p:nvPr/>
        </p:nvSpPr>
        <p:spPr>
          <a:xfrm>
            <a:off x="709538" y="2188303"/>
            <a:ext cx="685800" cy="117498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8" name="Freeform 15">
            <a:extLst>
              <a:ext uri="{FF2B5EF4-FFF2-40B4-BE49-F238E27FC236}">
                <a16:creationId xmlns:a16="http://schemas.microsoft.com/office/drawing/2014/main" id="{BD8AA67A-33A3-41B6-AF60-75DDE3C07A65}"/>
              </a:ext>
            </a:extLst>
          </p:cNvPr>
          <p:cNvSpPr>
            <a:spLocks/>
          </p:cNvSpPr>
          <p:nvPr/>
        </p:nvSpPr>
        <p:spPr bwMode="auto">
          <a:xfrm>
            <a:off x="2370546" y="3097602"/>
            <a:ext cx="1365513" cy="1346380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noFill/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C76A7D-51C3-4F97-8CF9-60883FB10CE8}"/>
              </a:ext>
            </a:extLst>
          </p:cNvPr>
          <p:cNvSpPr txBox="1"/>
          <p:nvPr/>
        </p:nvSpPr>
        <p:spPr>
          <a:xfrm>
            <a:off x="2822854" y="3698268"/>
            <a:ext cx="4972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</a:rPr>
              <a:t>KISII</a:t>
            </a:r>
          </a:p>
        </p:txBody>
      </p:sp>
      <p:sp>
        <p:nvSpPr>
          <p:cNvPr id="41" name="Freeform 15">
            <a:extLst>
              <a:ext uri="{FF2B5EF4-FFF2-40B4-BE49-F238E27FC236}">
                <a16:creationId xmlns:a16="http://schemas.microsoft.com/office/drawing/2014/main" id="{4CCC7A3E-24D7-4B13-9827-F755C79AAF17}"/>
              </a:ext>
            </a:extLst>
          </p:cNvPr>
          <p:cNvSpPr>
            <a:spLocks/>
          </p:cNvSpPr>
          <p:nvPr/>
        </p:nvSpPr>
        <p:spPr bwMode="auto">
          <a:xfrm>
            <a:off x="4454801" y="3116957"/>
            <a:ext cx="1365513" cy="1346380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rgbClr val="004C22"/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Freeform 15">
            <a:extLst>
              <a:ext uri="{FF2B5EF4-FFF2-40B4-BE49-F238E27FC236}">
                <a16:creationId xmlns:a16="http://schemas.microsoft.com/office/drawing/2014/main" id="{D1B1CE2D-D424-4EBD-900C-30231D002A23}"/>
              </a:ext>
            </a:extLst>
          </p:cNvPr>
          <p:cNvSpPr>
            <a:spLocks/>
          </p:cNvSpPr>
          <p:nvPr/>
        </p:nvSpPr>
        <p:spPr bwMode="auto">
          <a:xfrm>
            <a:off x="6647717" y="3116957"/>
            <a:ext cx="1365513" cy="1346380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noFill/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3" name="Freeform 15">
            <a:extLst>
              <a:ext uri="{FF2B5EF4-FFF2-40B4-BE49-F238E27FC236}">
                <a16:creationId xmlns:a16="http://schemas.microsoft.com/office/drawing/2014/main" id="{DA25FA9A-C42B-4A22-924D-C7ADAF8AE2BA}"/>
              </a:ext>
            </a:extLst>
          </p:cNvPr>
          <p:cNvSpPr>
            <a:spLocks/>
          </p:cNvSpPr>
          <p:nvPr/>
        </p:nvSpPr>
        <p:spPr bwMode="auto">
          <a:xfrm>
            <a:off x="66590" y="3129912"/>
            <a:ext cx="1365513" cy="1346380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3C6C44-5282-4125-8264-DD3AC09059CB}"/>
              </a:ext>
            </a:extLst>
          </p:cNvPr>
          <p:cNvSpPr txBox="1"/>
          <p:nvPr/>
        </p:nvSpPr>
        <p:spPr>
          <a:xfrm>
            <a:off x="490568" y="3778566"/>
            <a:ext cx="4379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MOI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687024-03DB-4E2A-A55B-D4B12B92E076}"/>
              </a:ext>
            </a:extLst>
          </p:cNvPr>
          <p:cNvSpPr txBox="1"/>
          <p:nvPr/>
        </p:nvSpPr>
        <p:spPr>
          <a:xfrm>
            <a:off x="6758757" y="3709318"/>
            <a:ext cx="1135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STRATHMORE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5B1CF7B-06A0-4042-892A-DFC9346EEB3F}"/>
              </a:ext>
            </a:extLst>
          </p:cNvPr>
          <p:cNvSpPr txBox="1"/>
          <p:nvPr/>
        </p:nvSpPr>
        <p:spPr>
          <a:xfrm>
            <a:off x="8150866" y="2847519"/>
            <a:ext cx="4780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KCA</a:t>
            </a:r>
          </a:p>
        </p:txBody>
      </p:sp>
      <p:sp>
        <p:nvSpPr>
          <p:cNvPr id="48" name="Freeform 15">
            <a:extLst>
              <a:ext uri="{FF2B5EF4-FFF2-40B4-BE49-F238E27FC236}">
                <a16:creationId xmlns:a16="http://schemas.microsoft.com/office/drawing/2014/main" id="{CB72D345-CE83-4FAA-B1C2-1E62331814AF}"/>
              </a:ext>
            </a:extLst>
          </p:cNvPr>
          <p:cNvSpPr>
            <a:spLocks/>
          </p:cNvSpPr>
          <p:nvPr/>
        </p:nvSpPr>
        <p:spPr bwMode="auto">
          <a:xfrm>
            <a:off x="7746356" y="2185964"/>
            <a:ext cx="1235335" cy="1345451"/>
          </a:xfrm>
          <a:custGeom>
            <a:avLst/>
            <a:gdLst>
              <a:gd name="T0" fmla="*/ 77 w 1235"/>
              <a:gd name="T1" fmla="*/ 478 h 1234"/>
              <a:gd name="T2" fmla="*/ 479 w 1235"/>
              <a:gd name="T3" fmla="*/ 76 h 1234"/>
              <a:gd name="T4" fmla="*/ 756 w 1235"/>
              <a:gd name="T5" fmla="*/ 76 h 1234"/>
              <a:gd name="T6" fmla="*/ 1158 w 1235"/>
              <a:gd name="T7" fmla="*/ 478 h 1234"/>
              <a:gd name="T8" fmla="*/ 1158 w 1235"/>
              <a:gd name="T9" fmla="*/ 756 h 1234"/>
              <a:gd name="T10" fmla="*/ 756 w 1235"/>
              <a:gd name="T11" fmla="*/ 1158 h 1234"/>
              <a:gd name="T12" fmla="*/ 479 w 1235"/>
              <a:gd name="T13" fmla="*/ 1158 h 1234"/>
              <a:gd name="T14" fmla="*/ 77 w 1235"/>
              <a:gd name="T15" fmla="*/ 756 h 1234"/>
              <a:gd name="T16" fmla="*/ 77 w 1235"/>
              <a:gd name="T17" fmla="*/ 478 h 1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35" h="1234">
                <a:moveTo>
                  <a:pt x="77" y="478"/>
                </a:moveTo>
                <a:cubicBezTo>
                  <a:pt x="479" y="76"/>
                  <a:pt x="479" y="76"/>
                  <a:pt x="479" y="76"/>
                </a:cubicBezTo>
                <a:cubicBezTo>
                  <a:pt x="555" y="0"/>
                  <a:pt x="679" y="0"/>
                  <a:pt x="756" y="76"/>
                </a:cubicBezTo>
                <a:cubicBezTo>
                  <a:pt x="1158" y="478"/>
                  <a:pt x="1158" y="478"/>
                  <a:pt x="1158" y="478"/>
                </a:cubicBezTo>
                <a:cubicBezTo>
                  <a:pt x="1235" y="555"/>
                  <a:pt x="1235" y="679"/>
                  <a:pt x="1158" y="756"/>
                </a:cubicBezTo>
                <a:cubicBezTo>
                  <a:pt x="756" y="1158"/>
                  <a:pt x="756" y="1158"/>
                  <a:pt x="756" y="1158"/>
                </a:cubicBezTo>
                <a:cubicBezTo>
                  <a:pt x="679" y="1234"/>
                  <a:pt x="555" y="1234"/>
                  <a:pt x="479" y="1158"/>
                </a:cubicBezTo>
                <a:cubicBezTo>
                  <a:pt x="77" y="756"/>
                  <a:pt x="77" y="756"/>
                  <a:pt x="77" y="756"/>
                </a:cubicBezTo>
                <a:cubicBezTo>
                  <a:pt x="0" y="679"/>
                  <a:pt x="0" y="555"/>
                  <a:pt x="77" y="478"/>
                </a:cubicBezTo>
                <a:close/>
              </a:path>
            </a:pathLst>
          </a:custGeom>
          <a:solidFill>
            <a:srgbClr val="004C22"/>
          </a:solidFill>
          <a:ln w="88900" cap="flat">
            <a:solidFill>
              <a:srgbClr val="00FF00"/>
            </a:solidFill>
            <a:prstDash val="solid"/>
            <a:miter lim="800000"/>
            <a:headEnd/>
            <a:tailEnd/>
          </a:ln>
          <a:effectLst>
            <a:outerShdw blurRad="203200" dist="38100" dir="2700000" algn="tl" rotWithShape="0">
              <a:prstClr val="black">
                <a:alpha val="1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5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7132040-E2CD-4762-833B-910F07576B95}"/>
              </a:ext>
            </a:extLst>
          </p:cNvPr>
          <p:cNvSpPr/>
          <p:nvPr/>
        </p:nvSpPr>
        <p:spPr>
          <a:xfrm>
            <a:off x="7913326" y="402448"/>
            <a:ext cx="914400" cy="9144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14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F59F44D-3F1B-4052-9749-EF9AF9B88F34}"/>
              </a:ext>
            </a:extLst>
          </p:cNvPr>
          <p:cNvSpPr txBox="1"/>
          <p:nvPr/>
        </p:nvSpPr>
        <p:spPr>
          <a:xfrm>
            <a:off x="4846451" y="3733258"/>
            <a:ext cx="5822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MERU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11F1EC9-77F6-4197-B4CE-D544F69C3B39}"/>
              </a:ext>
            </a:extLst>
          </p:cNvPr>
          <p:cNvSpPr txBox="1"/>
          <p:nvPr/>
        </p:nvSpPr>
        <p:spPr>
          <a:xfrm>
            <a:off x="8157470" y="2739992"/>
            <a:ext cx="4780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</a:rPr>
              <a:t>KCA</a:t>
            </a:r>
          </a:p>
        </p:txBody>
      </p:sp>
      <p:sp>
        <p:nvSpPr>
          <p:cNvPr id="51" name="Google Shape;90;p16">
            <a:extLst>
              <a:ext uri="{FF2B5EF4-FFF2-40B4-BE49-F238E27FC236}">
                <a16:creationId xmlns:a16="http://schemas.microsoft.com/office/drawing/2014/main" id="{9A1580A3-B104-4309-8DB2-6D99463D8D7E}"/>
              </a:ext>
            </a:extLst>
          </p:cNvPr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949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CDE5FB-43F6-478C-B9CC-C6DBC9B78C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D405F2-9F2B-4612-BF6D-C2D4621F8262}"/>
              </a:ext>
            </a:extLst>
          </p:cNvPr>
          <p:cNvSpPr/>
          <p:nvPr/>
        </p:nvSpPr>
        <p:spPr>
          <a:xfrm>
            <a:off x="1041601" y="690735"/>
            <a:ext cx="3049553" cy="377026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000" b="1" u="sng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STUDENT TEAM LEADS</a:t>
            </a:r>
            <a:endParaRPr lang="en-US" sz="2000" u="sng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F8AF072-9995-48BF-9CF0-D912ABDB11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7651053"/>
              </p:ext>
            </p:extLst>
          </p:nvPr>
        </p:nvGraphicFramePr>
        <p:xfrm>
          <a:off x="1524000" y="539750"/>
          <a:ext cx="6784258" cy="4032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66F8929-233E-4704-83A1-089DAF89BBC6}"/>
              </a:ext>
            </a:extLst>
          </p:cNvPr>
          <p:cNvSpPr txBox="1"/>
          <p:nvPr/>
        </p:nvSpPr>
        <p:spPr>
          <a:xfrm>
            <a:off x="5767178" y="1125533"/>
            <a:ext cx="2541080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Literature and Documentation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76856C8-78E4-4F03-8EC9-16D72DE71EBF}"/>
              </a:ext>
            </a:extLst>
          </p:cNvPr>
          <p:cNvCxnSpPr>
            <a:cxnSpLocks/>
            <a:endCxn id="5" idx="3"/>
          </p:cNvCxnSpPr>
          <p:nvPr/>
        </p:nvCxnSpPr>
        <p:spPr>
          <a:xfrm flipV="1">
            <a:off x="5466735" y="1279422"/>
            <a:ext cx="2841523" cy="153888"/>
          </a:xfrm>
          <a:prstGeom prst="bentConnector5">
            <a:avLst>
              <a:gd name="adj1" fmla="val 5287"/>
              <a:gd name="adj2" fmla="val 547876"/>
              <a:gd name="adj3" fmla="val 10804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0DCC042-10FF-4FF2-8154-182494E16A55}"/>
              </a:ext>
            </a:extLst>
          </p:cNvPr>
          <p:cNvSpPr txBox="1"/>
          <p:nvPr/>
        </p:nvSpPr>
        <p:spPr>
          <a:xfrm>
            <a:off x="7448318" y="3710190"/>
            <a:ext cx="343364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14DBDAD-EE68-45DC-AF00-1D3B2F489BE5}"/>
              </a:ext>
            </a:extLst>
          </p:cNvPr>
          <p:cNvCxnSpPr>
            <a:cxnSpLocks/>
          </p:cNvCxnSpPr>
          <p:nvPr/>
        </p:nvCxnSpPr>
        <p:spPr>
          <a:xfrm>
            <a:off x="6567948" y="3864078"/>
            <a:ext cx="880370" cy="12700"/>
          </a:xfrm>
          <a:prstGeom prst="bentConnector3">
            <a:avLst>
              <a:gd name="adj1" fmla="val -249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DA17069-876E-4F40-93B1-03AE41F1440E}"/>
              </a:ext>
            </a:extLst>
          </p:cNvPr>
          <p:cNvSpPr txBox="1"/>
          <p:nvPr/>
        </p:nvSpPr>
        <p:spPr>
          <a:xfrm>
            <a:off x="1257488" y="1976023"/>
            <a:ext cx="633507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CIVIL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49829E9-D47E-4721-B7D6-6711EAEB8BDF}"/>
              </a:ext>
            </a:extLst>
          </p:cNvPr>
          <p:cNvCxnSpPr>
            <a:cxnSpLocks/>
          </p:cNvCxnSpPr>
          <p:nvPr/>
        </p:nvCxnSpPr>
        <p:spPr>
          <a:xfrm rot="10800000">
            <a:off x="1890996" y="2129911"/>
            <a:ext cx="940695" cy="12454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A5C13F3-608B-4C0A-B189-22E8C6FB6A0C}"/>
              </a:ext>
            </a:extLst>
          </p:cNvPr>
          <p:cNvSpPr txBox="1"/>
          <p:nvPr/>
        </p:nvSpPr>
        <p:spPr>
          <a:xfrm>
            <a:off x="641935" y="3693954"/>
            <a:ext cx="1249060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Mechatronics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9A5CD4-306F-4BAE-82CA-84467C974E9F}"/>
              </a:ext>
            </a:extLst>
          </p:cNvPr>
          <p:cNvCxnSpPr>
            <a:cxnSpLocks/>
            <a:endCxn id="40" idx="0"/>
          </p:cNvCxnSpPr>
          <p:nvPr/>
        </p:nvCxnSpPr>
        <p:spPr>
          <a:xfrm rot="10800000">
            <a:off x="1266465" y="3693954"/>
            <a:ext cx="2037174" cy="101298"/>
          </a:xfrm>
          <a:prstGeom prst="bentConnector4">
            <a:avLst>
              <a:gd name="adj1" fmla="val 34672"/>
              <a:gd name="adj2" fmla="val 325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325C250-8A40-4901-B2AB-8897227743D8}"/>
              </a:ext>
            </a:extLst>
          </p:cNvPr>
          <p:cNvSpPr txBox="1"/>
          <p:nvPr/>
        </p:nvSpPr>
        <p:spPr>
          <a:xfrm>
            <a:off x="7209400" y="2387084"/>
            <a:ext cx="1098858" cy="523220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Control &amp; Automation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28CF26E-E73D-4D6D-B2CE-0B938AA63EB0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6980903" y="2254456"/>
            <a:ext cx="777926" cy="1326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90;p16">
            <a:extLst>
              <a:ext uri="{FF2B5EF4-FFF2-40B4-BE49-F238E27FC236}">
                <a16:creationId xmlns:a16="http://schemas.microsoft.com/office/drawing/2014/main" id="{67BA9E7E-0BCD-4999-8BA6-2640DBFA6709}"/>
              </a:ext>
            </a:extLst>
          </p:cNvPr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249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562AEF-9E82-4B53-A1E4-6AFC949EF9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9FA2E3D-11DB-4EDF-8EB5-5206FAEED5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8640290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5B121A2-B746-4EF8-B421-3D3625AD84B6}"/>
              </a:ext>
            </a:extLst>
          </p:cNvPr>
          <p:cNvSpPr/>
          <p:nvPr/>
        </p:nvSpPr>
        <p:spPr>
          <a:xfrm>
            <a:off x="137242" y="385862"/>
            <a:ext cx="3049553" cy="377026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000" b="1" u="sng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STUDENT TEAM LEADS</a:t>
            </a:r>
            <a:endParaRPr lang="en-US" sz="2000" u="sng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0FC47E-5F9B-4299-B77C-852C4E766A11}"/>
              </a:ext>
            </a:extLst>
          </p:cNvPr>
          <p:cNvSpPr txBox="1"/>
          <p:nvPr/>
        </p:nvSpPr>
        <p:spPr>
          <a:xfrm>
            <a:off x="6996210" y="594619"/>
            <a:ext cx="801823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Welfare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AB25BE8-FC9B-4C39-A985-E0ED4C0AC587}"/>
              </a:ext>
            </a:extLst>
          </p:cNvPr>
          <p:cNvCxnSpPr>
            <a:endCxn id="5" idx="1"/>
          </p:cNvCxnSpPr>
          <p:nvPr/>
        </p:nvCxnSpPr>
        <p:spPr>
          <a:xfrm flipV="1">
            <a:off x="5142271" y="748508"/>
            <a:ext cx="1853939" cy="6968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1B1D2C7-9F38-49DE-8505-9D154A15A9F5}"/>
              </a:ext>
            </a:extLst>
          </p:cNvPr>
          <p:cNvSpPr txBox="1"/>
          <p:nvPr/>
        </p:nvSpPr>
        <p:spPr>
          <a:xfrm>
            <a:off x="7303987" y="2128423"/>
            <a:ext cx="494046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GIS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80A6B2B-3A03-476E-BF27-04B05A22607C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6646606" y="2271252"/>
            <a:ext cx="657381" cy="11060"/>
          </a:xfrm>
          <a:prstGeom prst="bentConnector3">
            <a:avLst>
              <a:gd name="adj1" fmla="val -23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321D0AD-636B-4FFC-A8D1-47C658A9D1AE}"/>
              </a:ext>
            </a:extLst>
          </p:cNvPr>
          <p:cNvSpPr txBox="1"/>
          <p:nvPr/>
        </p:nvSpPr>
        <p:spPr>
          <a:xfrm>
            <a:off x="6885604" y="3662227"/>
            <a:ext cx="912429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Electrical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8832E8-0B1A-4781-AA77-F7E53EDAA5AA}"/>
              </a:ext>
            </a:extLst>
          </p:cNvPr>
          <p:cNvCxnSpPr>
            <a:endCxn id="15" idx="2"/>
          </p:cNvCxnSpPr>
          <p:nvPr/>
        </p:nvCxnSpPr>
        <p:spPr>
          <a:xfrm>
            <a:off x="6213987" y="3816115"/>
            <a:ext cx="1127832" cy="153889"/>
          </a:xfrm>
          <a:prstGeom prst="bentConnector4">
            <a:avLst>
              <a:gd name="adj1" fmla="val 29775"/>
              <a:gd name="adj2" fmla="val 24854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25726E-8F4E-47A4-87A8-89E577DDD309}"/>
              </a:ext>
            </a:extLst>
          </p:cNvPr>
          <p:cNvSpPr txBox="1"/>
          <p:nvPr/>
        </p:nvSpPr>
        <p:spPr>
          <a:xfrm>
            <a:off x="137242" y="1488179"/>
            <a:ext cx="2773516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Public and Community Relations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350306C-BCEB-4989-B261-F09A51AB35F4}"/>
              </a:ext>
            </a:extLst>
          </p:cNvPr>
          <p:cNvCxnSpPr>
            <a:endCxn id="18" idx="2"/>
          </p:cNvCxnSpPr>
          <p:nvPr/>
        </p:nvCxnSpPr>
        <p:spPr>
          <a:xfrm rot="10800000">
            <a:off x="1524000" y="1795956"/>
            <a:ext cx="976938" cy="4863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F4E30C9-EDB8-4078-A9AA-3C854F0A3A05}"/>
              </a:ext>
            </a:extLst>
          </p:cNvPr>
          <p:cNvSpPr txBox="1"/>
          <p:nvPr/>
        </p:nvSpPr>
        <p:spPr>
          <a:xfrm>
            <a:off x="678016" y="4145061"/>
            <a:ext cx="742511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EF89931-E362-456D-BFC3-CCECD8B80440}"/>
              </a:ext>
            </a:extLst>
          </p:cNvPr>
          <p:cNvCxnSpPr>
            <a:cxnSpLocks/>
            <a:endCxn id="21" idx="0"/>
          </p:cNvCxnSpPr>
          <p:nvPr/>
        </p:nvCxnSpPr>
        <p:spPr>
          <a:xfrm rot="10800000" flipV="1">
            <a:off x="1049272" y="3751243"/>
            <a:ext cx="1861486" cy="3938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Google Shape;90;p16">
            <a:extLst>
              <a:ext uri="{FF2B5EF4-FFF2-40B4-BE49-F238E27FC236}">
                <a16:creationId xmlns:a16="http://schemas.microsoft.com/office/drawing/2014/main" id="{23D93C01-A5F6-4011-A894-3EACB8F11C0B}"/>
              </a:ext>
            </a:extLst>
          </p:cNvPr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443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562AEF-9E82-4B53-A1E4-6AFC949EF9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9FA2E3D-11DB-4EDF-8EB5-5206FAEED5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1331565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5B121A2-B746-4EF8-B421-3D3625AD84B6}"/>
              </a:ext>
            </a:extLst>
          </p:cNvPr>
          <p:cNvSpPr/>
          <p:nvPr/>
        </p:nvSpPr>
        <p:spPr>
          <a:xfrm>
            <a:off x="769018" y="539750"/>
            <a:ext cx="3049553" cy="377026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000" b="1" u="sng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STUDENT TEAM LEADS</a:t>
            </a:r>
            <a:endParaRPr lang="en-US" sz="2000" u="sng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0FC47E-5F9B-4299-B77C-852C4E766A11}"/>
              </a:ext>
            </a:extLst>
          </p:cNvPr>
          <p:cNvSpPr txBox="1"/>
          <p:nvPr/>
        </p:nvSpPr>
        <p:spPr>
          <a:xfrm>
            <a:off x="1462261" y="1198013"/>
            <a:ext cx="1638590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Quality Assurance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4E30C9-EDB8-4078-A9AA-3C854F0A3A05}"/>
              </a:ext>
            </a:extLst>
          </p:cNvPr>
          <p:cNvSpPr txBox="1"/>
          <p:nvPr/>
        </p:nvSpPr>
        <p:spPr>
          <a:xfrm>
            <a:off x="6852707" y="2004258"/>
            <a:ext cx="1967205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Business &amp; Marketing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A3B28A0-02C3-46F0-9761-7348F4740570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5860026" y="2158147"/>
            <a:ext cx="992681" cy="673319"/>
          </a:xfrm>
          <a:prstGeom prst="bentConnector3">
            <a:avLst>
              <a:gd name="adj1" fmla="val 4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89EEB65-6E7D-4630-91E1-B3A909B0896D}"/>
              </a:ext>
            </a:extLst>
          </p:cNvPr>
          <p:cNvCxnSpPr>
            <a:cxnSpLocks/>
            <a:endCxn id="5" idx="1"/>
          </p:cNvCxnSpPr>
          <p:nvPr/>
        </p:nvCxnSpPr>
        <p:spPr>
          <a:xfrm rot="10800000">
            <a:off x="1462261" y="1351902"/>
            <a:ext cx="2356310" cy="153888"/>
          </a:xfrm>
          <a:prstGeom prst="bentConnector5">
            <a:avLst>
              <a:gd name="adj1" fmla="val 16899"/>
              <a:gd name="adj2" fmla="val -353006"/>
              <a:gd name="adj3" fmla="val 10970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31A90BE-6824-4C46-A4E2-C907DAA3598D}"/>
              </a:ext>
            </a:extLst>
          </p:cNvPr>
          <p:cNvSpPr txBox="1"/>
          <p:nvPr/>
        </p:nvSpPr>
        <p:spPr>
          <a:xfrm>
            <a:off x="3915410" y="4263107"/>
            <a:ext cx="1313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>
                <a:solidFill>
                  <a:schemeClr val="bg1"/>
                </a:solidFill>
              </a:rPr>
              <a:t>THE END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6DCEAD9-63B2-440F-BDBD-02DA069A2850}"/>
              </a:ext>
            </a:extLst>
          </p:cNvPr>
          <p:cNvSpPr txBox="1"/>
          <p:nvPr/>
        </p:nvSpPr>
        <p:spPr>
          <a:xfrm>
            <a:off x="1346643" y="2494806"/>
            <a:ext cx="845950" cy="307777"/>
          </a:xfrm>
          <a:prstGeom prst="rect">
            <a:avLst/>
          </a:prstGeom>
          <a:solidFill>
            <a:srgbClr val="004C22"/>
          </a:solidFill>
          <a:ln>
            <a:solidFill>
              <a:srgbClr val="00FF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Welfare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AE3DED0-DAE7-4956-AFF6-DFF8B1BEA313}"/>
              </a:ext>
            </a:extLst>
          </p:cNvPr>
          <p:cNvCxnSpPr/>
          <p:nvPr/>
        </p:nvCxnSpPr>
        <p:spPr>
          <a:xfrm rot="10800000">
            <a:off x="1759974" y="2831468"/>
            <a:ext cx="533820" cy="482005"/>
          </a:xfrm>
          <a:prstGeom prst="bentConnector3">
            <a:avLst>
              <a:gd name="adj1" fmla="val 997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843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2798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8381949" y="4543000"/>
            <a:ext cx="691800" cy="589500"/>
          </a:xfrm>
          <a:prstGeom prst="snip1Rect">
            <a:avLst>
              <a:gd name="adj" fmla="val 16667"/>
            </a:avLst>
          </a:prstGeom>
          <a:solidFill>
            <a:srgbClr val="004C22"/>
          </a:solidFill>
          <a:ln w="19050" cap="flat" cmpd="sng">
            <a:solidFill>
              <a:srgbClr val="2798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sz="18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E69D9CD-DCF6-4CE7-980F-46C207DA9A85}"/>
              </a:ext>
            </a:extLst>
          </p:cNvPr>
          <p:cNvGrpSpPr/>
          <p:nvPr/>
        </p:nvGrpSpPr>
        <p:grpSpPr>
          <a:xfrm>
            <a:off x="310642" y="10519"/>
            <a:ext cx="5986473" cy="3272768"/>
            <a:chOff x="237168" y="0"/>
            <a:chExt cx="5986473" cy="3272768"/>
          </a:xfrm>
          <a:gradFill>
            <a:gsLst>
              <a:gs pos="0">
                <a:srgbClr val="004C22"/>
              </a:gs>
              <a:gs pos="100000">
                <a:srgbClr val="279814"/>
              </a:gs>
            </a:gsLst>
            <a:lin ang="5400000" scaled="1"/>
          </a:gradFill>
        </p:grpSpPr>
        <p:sp>
          <p:nvSpPr>
            <p:cNvPr id="8" name="Freeform 46">
              <a:extLst>
                <a:ext uri="{FF2B5EF4-FFF2-40B4-BE49-F238E27FC236}">
                  <a16:creationId xmlns:a16="http://schemas.microsoft.com/office/drawing/2014/main" id="{4D269B29-CAD1-4DAE-8C72-6FEB2606B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6773" y="0"/>
              <a:ext cx="3826868" cy="1462334"/>
            </a:xfrm>
            <a:custGeom>
              <a:avLst/>
              <a:gdLst>
                <a:gd name="connsiteX0" fmla="*/ 0 w 3826868"/>
                <a:gd name="connsiteY0" fmla="*/ 0 h 1462334"/>
                <a:gd name="connsiteX1" fmla="*/ 3826868 w 3826868"/>
                <a:gd name="connsiteY1" fmla="*/ 0 h 1462334"/>
                <a:gd name="connsiteX2" fmla="*/ 3747083 w 3826868"/>
                <a:gd name="connsiteY2" fmla="*/ 92650 h 1462334"/>
                <a:gd name="connsiteX3" fmla="*/ 3101090 w 3826868"/>
                <a:gd name="connsiteY3" fmla="*/ 842809 h 1462334"/>
                <a:gd name="connsiteX4" fmla="*/ 2263410 w 3826868"/>
                <a:gd name="connsiteY4" fmla="*/ 1389449 h 1462334"/>
                <a:gd name="connsiteX5" fmla="*/ 1871184 w 3826868"/>
                <a:gd name="connsiteY5" fmla="*/ 1459531 h 1462334"/>
                <a:gd name="connsiteX6" fmla="*/ 1750716 w 3826868"/>
                <a:gd name="connsiteY6" fmla="*/ 1462334 h 1462334"/>
                <a:gd name="connsiteX7" fmla="*/ 588047 w 3826868"/>
                <a:gd name="connsiteY7" fmla="*/ 1030629 h 1462334"/>
                <a:gd name="connsiteX8" fmla="*/ 29440 w 3826868"/>
                <a:gd name="connsiteY8" fmla="*/ 138322 h 1462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6868" h="1462334">
                  <a:moveTo>
                    <a:pt x="0" y="0"/>
                  </a:moveTo>
                  <a:lnTo>
                    <a:pt x="3826868" y="0"/>
                  </a:lnTo>
                  <a:lnTo>
                    <a:pt x="3747083" y="92650"/>
                  </a:lnTo>
                  <a:cubicBezTo>
                    <a:pt x="3101090" y="842809"/>
                    <a:pt x="3101090" y="842809"/>
                    <a:pt x="3101090" y="842809"/>
                  </a:cubicBezTo>
                  <a:cubicBezTo>
                    <a:pt x="2871358" y="1111924"/>
                    <a:pt x="2579991" y="1294138"/>
                    <a:pt x="2263410" y="1389449"/>
                  </a:cubicBezTo>
                  <a:cubicBezTo>
                    <a:pt x="2134536" y="1425892"/>
                    <a:pt x="2005661" y="1451121"/>
                    <a:pt x="1871184" y="1459531"/>
                  </a:cubicBezTo>
                  <a:cubicBezTo>
                    <a:pt x="1831962" y="1462334"/>
                    <a:pt x="1792739" y="1462334"/>
                    <a:pt x="1750716" y="1462334"/>
                  </a:cubicBezTo>
                  <a:cubicBezTo>
                    <a:pt x="1338878" y="1462334"/>
                    <a:pt x="927042" y="1322170"/>
                    <a:pt x="588047" y="1030629"/>
                  </a:cubicBezTo>
                  <a:cubicBezTo>
                    <a:pt x="305698" y="787532"/>
                    <a:pt x="118149" y="474216"/>
                    <a:pt x="29440" y="138322"/>
                  </a:cubicBezTo>
                  <a:close/>
                </a:path>
              </a:pathLst>
            </a:custGeom>
            <a:solidFill>
              <a:srgbClr val="0033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EC5483A6-77CA-40BB-A6D3-23C983977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8913" y="0"/>
              <a:ext cx="4729268" cy="2475166"/>
            </a:xfrm>
            <a:custGeom>
              <a:avLst/>
              <a:gdLst>
                <a:gd name="connsiteX0" fmla="*/ 141588 w 4729268"/>
                <a:gd name="connsiteY0" fmla="*/ 0 h 2475166"/>
                <a:gd name="connsiteX1" fmla="*/ 4729268 w 4729268"/>
                <a:gd name="connsiteY1" fmla="*/ 0 h 2475166"/>
                <a:gd name="connsiteX2" fmla="*/ 4626749 w 4729268"/>
                <a:gd name="connsiteY2" fmla="*/ 119231 h 2475166"/>
                <a:gd name="connsiteX3" fmla="*/ 3478409 w 4729268"/>
                <a:gd name="connsiteY3" fmla="*/ 1454767 h 2475166"/>
                <a:gd name="connsiteX4" fmla="*/ 3131056 w 4729268"/>
                <a:gd name="connsiteY4" fmla="*/ 1855638 h 2475166"/>
                <a:gd name="connsiteX5" fmla="*/ 2349510 w 4729268"/>
                <a:gd name="connsiteY5" fmla="*/ 2382657 h 2475166"/>
                <a:gd name="connsiteX6" fmla="*/ 1780858 w 4729268"/>
                <a:gd name="connsiteY6" fmla="*/ 2475166 h 2475166"/>
                <a:gd name="connsiteX7" fmla="*/ 618343 w 4729268"/>
                <a:gd name="connsiteY7" fmla="*/ 2043459 h 2475166"/>
                <a:gd name="connsiteX8" fmla="*/ 96047 w 4729268"/>
                <a:gd name="connsiteY8" fmla="*/ 115165 h 247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29268" h="2475166">
                  <a:moveTo>
                    <a:pt x="141588" y="0"/>
                  </a:moveTo>
                  <a:lnTo>
                    <a:pt x="4729268" y="0"/>
                  </a:lnTo>
                  <a:lnTo>
                    <a:pt x="4626749" y="119231"/>
                  </a:lnTo>
                  <a:cubicBezTo>
                    <a:pt x="3478409" y="1454767"/>
                    <a:pt x="3478409" y="1454767"/>
                    <a:pt x="3478409" y="1454767"/>
                  </a:cubicBezTo>
                  <a:cubicBezTo>
                    <a:pt x="3131056" y="1855638"/>
                    <a:pt x="3131056" y="1855638"/>
                    <a:pt x="3131056" y="1855638"/>
                  </a:cubicBezTo>
                  <a:cubicBezTo>
                    <a:pt x="2915360" y="2107934"/>
                    <a:pt x="2643640" y="2284542"/>
                    <a:pt x="2349510" y="2382657"/>
                  </a:cubicBezTo>
                  <a:cubicBezTo>
                    <a:pt x="2164628" y="2444330"/>
                    <a:pt x="1974144" y="2475166"/>
                    <a:pt x="1780858" y="2475166"/>
                  </a:cubicBezTo>
                  <a:cubicBezTo>
                    <a:pt x="1369076" y="2475166"/>
                    <a:pt x="957293" y="2332198"/>
                    <a:pt x="618343" y="2043459"/>
                  </a:cubicBezTo>
                  <a:cubicBezTo>
                    <a:pt x="50764" y="1554470"/>
                    <a:pt x="-133239" y="784094"/>
                    <a:pt x="96047" y="115165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6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39">
              <a:extLst>
                <a:ext uri="{FF2B5EF4-FFF2-40B4-BE49-F238E27FC236}">
                  <a16:creationId xmlns:a16="http://schemas.microsoft.com/office/drawing/2014/main" id="{FD48E3E7-066E-429F-BCC0-34FCE4C839D3}"/>
                </a:ext>
              </a:extLst>
            </p:cNvPr>
            <p:cNvSpPr/>
            <p:nvPr/>
          </p:nvSpPr>
          <p:spPr>
            <a:xfrm>
              <a:off x="237168" y="0"/>
              <a:ext cx="5414398" cy="3272768"/>
            </a:xfrm>
            <a:custGeom>
              <a:avLst/>
              <a:gdLst>
                <a:gd name="connsiteX0" fmla="*/ 711768 w 5414398"/>
                <a:gd name="connsiteY0" fmla="*/ 0 h 3272768"/>
                <a:gd name="connsiteX1" fmla="*/ 5414398 w 5414398"/>
                <a:gd name="connsiteY1" fmla="*/ 0 h 3272768"/>
                <a:gd name="connsiteX2" fmla="*/ 5367108 w 5414398"/>
                <a:gd name="connsiteY2" fmla="*/ 54895 h 3272768"/>
                <a:gd name="connsiteX3" fmla="*/ 4056223 w 5414398"/>
                <a:gd name="connsiteY3" fmla="*/ 1576571 h 3272768"/>
                <a:gd name="connsiteX4" fmla="*/ 3319443 w 5414398"/>
                <a:gd name="connsiteY4" fmla="*/ 2434483 h 3272768"/>
                <a:gd name="connsiteX5" fmla="*/ 3131747 w 5414398"/>
                <a:gd name="connsiteY5" fmla="*/ 2653166 h 3272768"/>
                <a:gd name="connsiteX6" fmla="*/ 1778649 w 5414398"/>
                <a:gd name="connsiteY6" fmla="*/ 3272768 h 3272768"/>
                <a:gd name="connsiteX7" fmla="*/ 618852 w 5414398"/>
                <a:gd name="connsiteY7" fmla="*/ 2841009 h 3272768"/>
                <a:gd name="connsiteX8" fmla="*/ 431155 w 5414398"/>
                <a:gd name="connsiteY8" fmla="*/ 326151 h 3272768"/>
                <a:gd name="connsiteX9" fmla="*/ 617556 w 5414398"/>
                <a:gd name="connsiteY9" fmla="*/ 109500 h 327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14398" h="3272768">
                  <a:moveTo>
                    <a:pt x="711768" y="0"/>
                  </a:moveTo>
                  <a:lnTo>
                    <a:pt x="5414398" y="0"/>
                  </a:lnTo>
                  <a:lnTo>
                    <a:pt x="5367108" y="54895"/>
                  </a:lnTo>
                  <a:cubicBezTo>
                    <a:pt x="4056223" y="1576571"/>
                    <a:pt x="4056223" y="1576571"/>
                    <a:pt x="4056223" y="1576571"/>
                  </a:cubicBezTo>
                  <a:cubicBezTo>
                    <a:pt x="3319443" y="2434483"/>
                    <a:pt x="3319443" y="2434483"/>
                    <a:pt x="3319443" y="2434483"/>
                  </a:cubicBezTo>
                  <a:cubicBezTo>
                    <a:pt x="3131747" y="2653166"/>
                    <a:pt x="3131747" y="2653166"/>
                    <a:pt x="3131747" y="2653166"/>
                  </a:cubicBezTo>
                  <a:cubicBezTo>
                    <a:pt x="2778765" y="3062496"/>
                    <a:pt x="2280108" y="3272768"/>
                    <a:pt x="1778649" y="3272768"/>
                  </a:cubicBezTo>
                  <a:cubicBezTo>
                    <a:pt x="1366837" y="3272768"/>
                    <a:pt x="955025" y="3129783"/>
                    <a:pt x="618852" y="2841009"/>
                  </a:cubicBezTo>
                  <a:cubicBezTo>
                    <a:pt x="-126332" y="2198977"/>
                    <a:pt x="-210376" y="1071917"/>
                    <a:pt x="431155" y="326151"/>
                  </a:cubicBezTo>
                  <a:cubicBezTo>
                    <a:pt x="497339" y="249227"/>
                    <a:pt x="559387" y="177110"/>
                    <a:pt x="617556" y="109500"/>
                  </a:cubicBezTo>
                  <a:close/>
                </a:path>
              </a:pathLst>
            </a:custGeom>
            <a:solidFill>
              <a:srgbClr val="004C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970798" y="1316339"/>
            <a:ext cx="4242793" cy="24283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00000"/>
              </a:lnSpc>
              <a:spcAft>
                <a:spcPts val="0"/>
              </a:spcAft>
              <a:buClr>
                <a:srgbClr val="00FF00"/>
              </a:buClr>
              <a:buSzPts val="1800"/>
              <a:buAutoNum type="arabicPeriod"/>
            </a:pPr>
            <a:r>
              <a:rPr lang="en" b="1" dirty="0">
                <a:solidFill>
                  <a:schemeClr val="bg1"/>
                </a:solidFill>
              </a:rPr>
              <a:t>SCOPE</a:t>
            </a:r>
          </a:p>
          <a:p>
            <a:pPr lvl="0" algn="l" rtl="0">
              <a:lnSpc>
                <a:spcPct val="100000"/>
              </a:lnSpc>
              <a:spcAft>
                <a:spcPts val="0"/>
              </a:spcAft>
              <a:buClr>
                <a:srgbClr val="00FF00"/>
              </a:buClr>
              <a:buSzPts val="1800"/>
              <a:buAutoNum type="arabicPeriod"/>
            </a:pPr>
            <a:r>
              <a:rPr lang="en" b="1" dirty="0">
                <a:solidFill>
                  <a:schemeClr val="bg1"/>
                </a:solidFill>
              </a:rPr>
              <a:t>TEAMS</a:t>
            </a:r>
          </a:p>
          <a:p>
            <a:pPr lvl="0" algn="l" rtl="0">
              <a:lnSpc>
                <a:spcPct val="100000"/>
              </a:lnSpc>
              <a:spcAft>
                <a:spcPts val="0"/>
              </a:spcAft>
              <a:buClr>
                <a:srgbClr val="00FF00"/>
              </a:buClr>
              <a:buSzPts val="1800"/>
              <a:buAutoNum type="arabicPeriod"/>
            </a:pPr>
            <a:r>
              <a:rPr lang="en" b="1" dirty="0">
                <a:solidFill>
                  <a:schemeClr val="bg1"/>
                </a:solidFill>
              </a:rPr>
              <a:t>KEY RESULTS FOR TEAMS</a:t>
            </a:r>
          </a:p>
          <a:p>
            <a:pPr lvl="0" algn="l" rtl="0">
              <a:lnSpc>
                <a:spcPct val="100000"/>
              </a:lnSpc>
              <a:spcAft>
                <a:spcPts val="0"/>
              </a:spcAft>
              <a:buClr>
                <a:srgbClr val="00FF00"/>
              </a:buClr>
              <a:buSzPts val="1800"/>
              <a:buAutoNum type="arabicPeriod"/>
            </a:pPr>
            <a:r>
              <a:rPr lang="en" b="1" dirty="0">
                <a:solidFill>
                  <a:schemeClr val="bg1"/>
                </a:solidFill>
              </a:rPr>
              <a:t>PROJECT TIMELINES</a:t>
            </a:r>
          </a:p>
          <a:p>
            <a:pPr lvl="0" algn="l" rtl="0">
              <a:lnSpc>
                <a:spcPct val="100000"/>
              </a:lnSpc>
              <a:spcAft>
                <a:spcPts val="0"/>
              </a:spcAft>
              <a:buClr>
                <a:srgbClr val="00FF00"/>
              </a:buClr>
              <a:buSzPts val="1800"/>
              <a:buAutoNum type="arabicPeriod"/>
            </a:pPr>
            <a:r>
              <a:rPr lang="en" b="1" dirty="0">
                <a:solidFill>
                  <a:schemeClr val="bg1"/>
                </a:solidFill>
              </a:rPr>
              <a:t>PROJECT RISKS &amp; MITIGATION </a:t>
            </a:r>
          </a:p>
          <a:p>
            <a:pPr lvl="0" algn="l" rtl="0">
              <a:lnSpc>
                <a:spcPct val="100000"/>
              </a:lnSpc>
              <a:spcAft>
                <a:spcPts val="0"/>
              </a:spcAft>
              <a:buClr>
                <a:srgbClr val="00FF00"/>
              </a:buClr>
              <a:buSzPts val="1800"/>
              <a:buAutoNum type="arabicPeriod"/>
            </a:pPr>
            <a:r>
              <a:rPr lang="en" b="1" dirty="0">
                <a:solidFill>
                  <a:schemeClr val="bg1"/>
                </a:solidFill>
              </a:rPr>
              <a:t>MEETINGS &amp; COMMUNICATIONS</a:t>
            </a:r>
          </a:p>
          <a:p>
            <a:pPr lvl="0" algn="l" rtl="0">
              <a:lnSpc>
                <a:spcPct val="100000"/>
              </a:lnSpc>
              <a:spcAft>
                <a:spcPts val="0"/>
              </a:spcAft>
              <a:buClr>
                <a:srgbClr val="00FF00"/>
              </a:buClr>
              <a:buSzPts val="1800"/>
              <a:buAutoNum type="arabicPeriod"/>
            </a:pPr>
            <a:r>
              <a:rPr lang="en" b="1" dirty="0">
                <a:solidFill>
                  <a:schemeClr val="bg1"/>
                </a:solidFill>
              </a:rPr>
              <a:t>CAMPUSES</a:t>
            </a:r>
          </a:p>
          <a:p>
            <a:pPr lvl="0" algn="l" rtl="0">
              <a:lnSpc>
                <a:spcPct val="100000"/>
              </a:lnSpc>
              <a:spcAft>
                <a:spcPts val="0"/>
              </a:spcAft>
              <a:buClr>
                <a:srgbClr val="00FF00"/>
              </a:buClr>
              <a:buSzPts val="1800"/>
              <a:buAutoNum type="arabicPeriod"/>
            </a:pPr>
            <a:r>
              <a:rPr lang="en" b="1" dirty="0">
                <a:solidFill>
                  <a:schemeClr val="bg1"/>
                </a:solidFill>
              </a:rPr>
              <a:t>TEAM LEADS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C0449C1-3B51-4B04-AE0B-C13A48F6E794}"/>
              </a:ext>
            </a:extLst>
          </p:cNvPr>
          <p:cNvSpPr/>
          <p:nvPr/>
        </p:nvSpPr>
        <p:spPr>
          <a:xfrm>
            <a:off x="6764594" y="1307690"/>
            <a:ext cx="914400" cy="914400"/>
          </a:xfrm>
          <a:prstGeom prst="ellipse">
            <a:avLst/>
          </a:prstGeom>
          <a:solidFill>
            <a:srgbClr val="004C22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35F3D27-0F46-4047-9445-92A5C88C1B1E}"/>
              </a:ext>
            </a:extLst>
          </p:cNvPr>
          <p:cNvSpPr/>
          <p:nvPr/>
        </p:nvSpPr>
        <p:spPr>
          <a:xfrm>
            <a:off x="5500206" y="1569269"/>
            <a:ext cx="564411" cy="534834"/>
          </a:xfrm>
          <a:prstGeom prst="ellipse">
            <a:avLst/>
          </a:prstGeom>
          <a:solidFill>
            <a:srgbClr val="004C22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F272E9-D224-4CC6-835C-F4D7036BF6F9}"/>
              </a:ext>
            </a:extLst>
          </p:cNvPr>
          <p:cNvSpPr/>
          <p:nvPr/>
        </p:nvSpPr>
        <p:spPr>
          <a:xfrm>
            <a:off x="5607417" y="2860801"/>
            <a:ext cx="1275164" cy="1237136"/>
          </a:xfrm>
          <a:prstGeom prst="ellipse">
            <a:avLst/>
          </a:prstGeom>
          <a:solidFill>
            <a:srgbClr val="004C22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96B14CD-FD85-44D9-91BC-7FDDA05E2D48}"/>
              </a:ext>
            </a:extLst>
          </p:cNvPr>
          <p:cNvSpPr/>
          <p:nvPr/>
        </p:nvSpPr>
        <p:spPr>
          <a:xfrm>
            <a:off x="7817538" y="3279542"/>
            <a:ext cx="564411" cy="534834"/>
          </a:xfrm>
          <a:prstGeom prst="ellipse">
            <a:avLst/>
          </a:prstGeom>
          <a:solidFill>
            <a:srgbClr val="004C22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F09E2F4-68F0-44D3-921F-D29BD849B81A}"/>
              </a:ext>
            </a:extLst>
          </p:cNvPr>
          <p:cNvSpPr/>
          <p:nvPr/>
        </p:nvSpPr>
        <p:spPr>
          <a:xfrm>
            <a:off x="8163438" y="2104103"/>
            <a:ext cx="564411" cy="534834"/>
          </a:xfrm>
          <a:prstGeom prst="ellipse">
            <a:avLst/>
          </a:prstGeom>
          <a:solidFill>
            <a:srgbClr val="004C22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hord 5">
            <a:extLst>
              <a:ext uri="{FF2B5EF4-FFF2-40B4-BE49-F238E27FC236}">
                <a16:creationId xmlns:a16="http://schemas.microsoft.com/office/drawing/2014/main" id="{CA8AECEC-8AFE-4355-99D3-0A405A990B28}"/>
              </a:ext>
            </a:extLst>
          </p:cNvPr>
          <p:cNvSpPr/>
          <p:nvPr/>
        </p:nvSpPr>
        <p:spPr>
          <a:xfrm rot="1369805">
            <a:off x="8520547" y="273966"/>
            <a:ext cx="914400" cy="914400"/>
          </a:xfrm>
          <a:prstGeom prst="chord">
            <a:avLst/>
          </a:prstGeom>
          <a:solidFill>
            <a:srgbClr val="004C22"/>
          </a:solidFill>
          <a:ln>
            <a:solidFill>
              <a:srgbClr val="00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5AEBF0-54C2-41D5-B810-E30FD8917BEF}"/>
              </a:ext>
            </a:extLst>
          </p:cNvPr>
          <p:cNvSpPr/>
          <p:nvPr/>
        </p:nvSpPr>
        <p:spPr>
          <a:xfrm>
            <a:off x="1088986" y="741686"/>
            <a:ext cx="3108357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400" b="1" u="sng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Table of Contents</a:t>
            </a:r>
            <a:endParaRPr lang="en-US" sz="2400" u="sng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2798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8381949" y="4543000"/>
            <a:ext cx="691800" cy="589500"/>
          </a:xfrm>
          <a:prstGeom prst="snip1Rect">
            <a:avLst>
              <a:gd name="adj" fmla="val 16667"/>
            </a:avLst>
          </a:prstGeom>
          <a:solidFill>
            <a:srgbClr val="004C22"/>
          </a:solidFill>
          <a:ln w="19050" cap="flat" cmpd="sng">
            <a:solidFill>
              <a:srgbClr val="2798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bg1">
                    <a:lumMod val="95000"/>
                  </a:schemeClr>
                </a:solidFill>
              </a:rPr>
              <a:t>3</a:t>
            </a:fld>
            <a:endParaRPr sz="1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Google Shape;100;p16"/>
          <p:cNvSpPr txBox="1"/>
          <p:nvPr/>
        </p:nvSpPr>
        <p:spPr>
          <a:xfrm>
            <a:off x="30075" y="1420905"/>
            <a:ext cx="9113925" cy="295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  <a:buSzPts val="1000"/>
            </a:pPr>
            <a:r>
              <a:rPr lang="en-US" sz="1600" b="1" dirty="0">
                <a:solidFill>
                  <a:schemeClr val="bg1"/>
                </a:solidFill>
              </a:rPr>
              <a:t>M-HEP is a project which involved multidisciplinary efforts to design, fabricate, install, test and commission a mini-hydroelectric power station along River Ndarugu in Njoro Sub-County, Nakuru County. Power generated from this project shall be used to power streetlights and any other selected loads in the University or within the community.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  <a:buSzPts val="1000"/>
            </a:pPr>
            <a:r>
              <a:rPr lang="en-US" sz="1600" b="1" dirty="0">
                <a:solidFill>
                  <a:schemeClr val="bg1"/>
                </a:solidFill>
              </a:rPr>
              <a:t>The project shall be automated and interfaced with a wireless control for remote management and teaching purposes.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  <a:buSzPts val="1000"/>
            </a:pPr>
            <a:r>
              <a:rPr lang="en-US" sz="1600" b="1" dirty="0">
                <a:solidFill>
                  <a:schemeClr val="bg1"/>
                </a:solidFill>
              </a:rPr>
              <a:t>This project shall be implemented with support from KENGEN personnel support as well as external support and funding from other parties. 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  <a:buSzPts val="1000"/>
            </a:pPr>
            <a:r>
              <a:rPr lang="en-US" sz="1600" b="1" dirty="0">
                <a:solidFill>
                  <a:schemeClr val="bg1"/>
                </a:solidFill>
              </a:rPr>
              <a:t>This Project handbook is developed to guide the developing in the entire process</a:t>
            </a:r>
            <a:endParaRPr sz="1600" b="1" dirty="0">
              <a:solidFill>
                <a:schemeClr val="bg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79D14A2-E018-45A5-89C6-C30FF8C8B03B}"/>
              </a:ext>
            </a:extLst>
          </p:cNvPr>
          <p:cNvGrpSpPr/>
          <p:nvPr/>
        </p:nvGrpSpPr>
        <p:grpSpPr>
          <a:xfrm>
            <a:off x="452408" y="0"/>
            <a:ext cx="8020050" cy="1202154"/>
            <a:chOff x="2336800" y="-6350"/>
            <a:chExt cx="7495821" cy="1374775"/>
          </a:xfrm>
          <a:solidFill>
            <a:srgbClr val="004C22"/>
          </a:solidFill>
        </p:grpSpPr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7F75614A-9647-4799-A8F0-E8A90A607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6800" y="1"/>
              <a:ext cx="7495821" cy="1282700"/>
            </a:xfrm>
            <a:custGeom>
              <a:avLst/>
              <a:gdLst>
                <a:gd name="T0" fmla="*/ 2232 w 2232"/>
                <a:gd name="T1" fmla="*/ 0 h 463"/>
                <a:gd name="T2" fmla="*/ 2103 w 2232"/>
                <a:gd name="T3" fmla="*/ 19 h 463"/>
                <a:gd name="T4" fmla="*/ 2025 w 2232"/>
                <a:gd name="T5" fmla="*/ 67 h 463"/>
                <a:gd name="T6" fmla="*/ 1955 w 2232"/>
                <a:gd name="T7" fmla="*/ 149 h 463"/>
                <a:gd name="T8" fmla="*/ 1842 w 2232"/>
                <a:gd name="T9" fmla="*/ 334 h 463"/>
                <a:gd name="T10" fmla="*/ 1626 w 2232"/>
                <a:gd name="T11" fmla="*/ 463 h 463"/>
                <a:gd name="T12" fmla="*/ 606 w 2232"/>
                <a:gd name="T13" fmla="*/ 463 h 463"/>
                <a:gd name="T14" fmla="*/ 390 w 2232"/>
                <a:gd name="T15" fmla="*/ 334 h 463"/>
                <a:gd name="T16" fmla="*/ 277 w 2232"/>
                <a:gd name="T17" fmla="*/ 149 h 463"/>
                <a:gd name="T18" fmla="*/ 207 w 2232"/>
                <a:gd name="T19" fmla="*/ 67 h 463"/>
                <a:gd name="T20" fmla="*/ 129 w 2232"/>
                <a:gd name="T21" fmla="*/ 19 h 463"/>
                <a:gd name="T22" fmla="*/ 0 w 2232"/>
                <a:gd name="T23" fmla="*/ 0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32" h="463">
                  <a:moveTo>
                    <a:pt x="2232" y="0"/>
                  </a:moveTo>
                  <a:cubicBezTo>
                    <a:pt x="2232" y="0"/>
                    <a:pt x="2142" y="0"/>
                    <a:pt x="2103" y="19"/>
                  </a:cubicBezTo>
                  <a:cubicBezTo>
                    <a:pt x="2077" y="31"/>
                    <a:pt x="2047" y="48"/>
                    <a:pt x="2025" y="67"/>
                  </a:cubicBezTo>
                  <a:cubicBezTo>
                    <a:pt x="1994" y="93"/>
                    <a:pt x="1974" y="119"/>
                    <a:pt x="1955" y="149"/>
                  </a:cubicBezTo>
                  <a:cubicBezTo>
                    <a:pt x="1913" y="216"/>
                    <a:pt x="1872" y="274"/>
                    <a:pt x="1842" y="334"/>
                  </a:cubicBezTo>
                  <a:cubicBezTo>
                    <a:pt x="1802" y="413"/>
                    <a:pt x="1718" y="463"/>
                    <a:pt x="1626" y="463"/>
                  </a:cubicBezTo>
                  <a:cubicBezTo>
                    <a:pt x="606" y="463"/>
                    <a:pt x="606" y="463"/>
                    <a:pt x="606" y="463"/>
                  </a:cubicBezTo>
                  <a:cubicBezTo>
                    <a:pt x="514" y="463"/>
                    <a:pt x="430" y="413"/>
                    <a:pt x="390" y="334"/>
                  </a:cubicBezTo>
                  <a:cubicBezTo>
                    <a:pt x="360" y="274"/>
                    <a:pt x="319" y="216"/>
                    <a:pt x="277" y="149"/>
                  </a:cubicBezTo>
                  <a:cubicBezTo>
                    <a:pt x="258" y="119"/>
                    <a:pt x="238" y="93"/>
                    <a:pt x="207" y="67"/>
                  </a:cubicBezTo>
                  <a:cubicBezTo>
                    <a:pt x="185" y="48"/>
                    <a:pt x="155" y="31"/>
                    <a:pt x="129" y="19"/>
                  </a:cubicBezTo>
                  <a:cubicBezTo>
                    <a:pt x="90" y="0"/>
                    <a:pt x="0" y="0"/>
                    <a:pt x="0" y="0"/>
                  </a:cubicBezTo>
                </a:path>
              </a:pathLst>
            </a:custGeom>
            <a:solidFill>
              <a:srgbClr val="00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A9D15C63-CFF8-4591-9C9C-42CC75F22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8763" y="-6350"/>
              <a:ext cx="1447800" cy="1282700"/>
            </a:xfrm>
            <a:custGeom>
              <a:avLst/>
              <a:gdLst>
                <a:gd name="T0" fmla="*/ 492 w 492"/>
                <a:gd name="T1" fmla="*/ 434 h 434"/>
                <a:gd name="T2" fmla="*/ 360 w 492"/>
                <a:gd name="T3" fmla="*/ 330 h 434"/>
                <a:gd name="T4" fmla="*/ 217 w 492"/>
                <a:gd name="T5" fmla="*/ 139 h 434"/>
                <a:gd name="T6" fmla="*/ 132 w 492"/>
                <a:gd name="T7" fmla="*/ 56 h 434"/>
                <a:gd name="T8" fmla="*/ 41 w 492"/>
                <a:gd name="T9" fmla="*/ 11 h 434"/>
                <a:gd name="T10" fmla="*/ 0 w 492"/>
                <a:gd name="T11" fmla="*/ 2 h 434"/>
                <a:gd name="T12" fmla="*/ 151 w 492"/>
                <a:gd name="T13" fmla="*/ 22 h 434"/>
                <a:gd name="T14" fmla="*/ 237 w 492"/>
                <a:gd name="T15" fmla="*/ 74 h 434"/>
                <a:gd name="T16" fmla="*/ 314 w 492"/>
                <a:gd name="T17" fmla="*/ 164 h 434"/>
                <a:gd name="T18" fmla="*/ 439 w 492"/>
                <a:gd name="T19" fmla="*/ 365 h 434"/>
                <a:gd name="T20" fmla="*/ 492 w 492"/>
                <a:gd name="T21" fmla="*/ 434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434">
                  <a:moveTo>
                    <a:pt x="492" y="434"/>
                  </a:moveTo>
                  <a:cubicBezTo>
                    <a:pt x="438" y="414"/>
                    <a:pt x="391" y="378"/>
                    <a:pt x="360" y="330"/>
                  </a:cubicBezTo>
                  <a:cubicBezTo>
                    <a:pt x="320" y="267"/>
                    <a:pt x="270" y="207"/>
                    <a:pt x="217" y="139"/>
                  </a:cubicBezTo>
                  <a:cubicBezTo>
                    <a:pt x="193" y="108"/>
                    <a:pt x="169" y="82"/>
                    <a:pt x="132" y="56"/>
                  </a:cubicBezTo>
                  <a:cubicBezTo>
                    <a:pt x="106" y="38"/>
                    <a:pt x="71" y="22"/>
                    <a:pt x="41" y="11"/>
                  </a:cubicBezTo>
                  <a:cubicBezTo>
                    <a:pt x="30" y="7"/>
                    <a:pt x="15" y="4"/>
                    <a:pt x="0" y="2"/>
                  </a:cubicBezTo>
                  <a:cubicBezTo>
                    <a:pt x="70" y="0"/>
                    <a:pt x="119" y="7"/>
                    <a:pt x="151" y="22"/>
                  </a:cubicBezTo>
                  <a:cubicBezTo>
                    <a:pt x="179" y="36"/>
                    <a:pt x="213" y="55"/>
                    <a:pt x="237" y="74"/>
                  </a:cubicBezTo>
                  <a:cubicBezTo>
                    <a:pt x="271" y="103"/>
                    <a:pt x="293" y="131"/>
                    <a:pt x="314" y="164"/>
                  </a:cubicBezTo>
                  <a:cubicBezTo>
                    <a:pt x="361" y="236"/>
                    <a:pt x="405" y="300"/>
                    <a:pt x="439" y="365"/>
                  </a:cubicBezTo>
                  <a:cubicBezTo>
                    <a:pt x="453" y="391"/>
                    <a:pt x="471" y="414"/>
                    <a:pt x="492" y="43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39700" dist="38100" dir="2700000" algn="tl" rotWithShape="0">
                <a:prstClr val="black">
                  <a:alpha val="14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B047B44-A292-4B02-954E-0612C8585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8613" y="0"/>
              <a:ext cx="1447800" cy="1276350"/>
            </a:xfrm>
            <a:custGeom>
              <a:avLst/>
              <a:gdLst>
                <a:gd name="T0" fmla="*/ 0 w 492"/>
                <a:gd name="T1" fmla="*/ 432 h 432"/>
                <a:gd name="T2" fmla="*/ 132 w 492"/>
                <a:gd name="T3" fmla="*/ 328 h 432"/>
                <a:gd name="T4" fmla="*/ 275 w 492"/>
                <a:gd name="T5" fmla="*/ 137 h 432"/>
                <a:gd name="T6" fmla="*/ 360 w 492"/>
                <a:gd name="T7" fmla="*/ 54 h 432"/>
                <a:gd name="T8" fmla="*/ 450 w 492"/>
                <a:gd name="T9" fmla="*/ 9 h 432"/>
                <a:gd name="T10" fmla="*/ 492 w 492"/>
                <a:gd name="T11" fmla="*/ 0 h 432"/>
                <a:gd name="T12" fmla="*/ 341 w 492"/>
                <a:gd name="T13" fmla="*/ 20 h 432"/>
                <a:gd name="T14" fmla="*/ 255 w 492"/>
                <a:gd name="T15" fmla="*/ 72 h 432"/>
                <a:gd name="T16" fmla="*/ 178 w 492"/>
                <a:gd name="T17" fmla="*/ 162 h 432"/>
                <a:gd name="T18" fmla="*/ 52 w 492"/>
                <a:gd name="T19" fmla="*/ 363 h 432"/>
                <a:gd name="T20" fmla="*/ 0 w 492"/>
                <a:gd name="T21" fmla="*/ 43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432">
                  <a:moveTo>
                    <a:pt x="0" y="432"/>
                  </a:moveTo>
                  <a:cubicBezTo>
                    <a:pt x="54" y="412"/>
                    <a:pt x="101" y="376"/>
                    <a:pt x="132" y="328"/>
                  </a:cubicBezTo>
                  <a:cubicBezTo>
                    <a:pt x="171" y="265"/>
                    <a:pt x="221" y="205"/>
                    <a:pt x="275" y="137"/>
                  </a:cubicBezTo>
                  <a:cubicBezTo>
                    <a:pt x="299" y="106"/>
                    <a:pt x="323" y="80"/>
                    <a:pt x="360" y="54"/>
                  </a:cubicBezTo>
                  <a:cubicBezTo>
                    <a:pt x="385" y="36"/>
                    <a:pt x="421" y="20"/>
                    <a:pt x="450" y="9"/>
                  </a:cubicBezTo>
                  <a:cubicBezTo>
                    <a:pt x="462" y="5"/>
                    <a:pt x="476" y="2"/>
                    <a:pt x="492" y="0"/>
                  </a:cubicBezTo>
                  <a:cubicBezTo>
                    <a:pt x="428" y="0"/>
                    <a:pt x="373" y="5"/>
                    <a:pt x="341" y="20"/>
                  </a:cubicBezTo>
                  <a:cubicBezTo>
                    <a:pt x="313" y="34"/>
                    <a:pt x="279" y="53"/>
                    <a:pt x="255" y="72"/>
                  </a:cubicBezTo>
                  <a:cubicBezTo>
                    <a:pt x="221" y="101"/>
                    <a:pt x="199" y="129"/>
                    <a:pt x="178" y="162"/>
                  </a:cubicBezTo>
                  <a:cubicBezTo>
                    <a:pt x="131" y="234"/>
                    <a:pt x="86" y="298"/>
                    <a:pt x="52" y="363"/>
                  </a:cubicBezTo>
                  <a:cubicBezTo>
                    <a:pt x="39" y="389"/>
                    <a:pt x="21" y="412"/>
                    <a:pt x="0" y="43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52400" dist="38100" dir="2700000" algn="tl" rotWithShape="0">
                <a:prstClr val="black">
                  <a:alpha val="14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524B8031-1FBF-4DBC-99F5-6150E78D2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401" y="0"/>
              <a:ext cx="6565900" cy="1368425"/>
            </a:xfrm>
            <a:custGeom>
              <a:avLst/>
              <a:gdLst>
                <a:gd name="T0" fmla="*/ 2232 w 2232"/>
                <a:gd name="T1" fmla="*/ 0 h 463"/>
                <a:gd name="T2" fmla="*/ 2103 w 2232"/>
                <a:gd name="T3" fmla="*/ 19 h 463"/>
                <a:gd name="T4" fmla="*/ 2025 w 2232"/>
                <a:gd name="T5" fmla="*/ 67 h 463"/>
                <a:gd name="T6" fmla="*/ 1955 w 2232"/>
                <a:gd name="T7" fmla="*/ 149 h 463"/>
                <a:gd name="T8" fmla="*/ 1842 w 2232"/>
                <a:gd name="T9" fmla="*/ 334 h 463"/>
                <a:gd name="T10" fmla="*/ 1626 w 2232"/>
                <a:gd name="T11" fmla="*/ 463 h 463"/>
                <a:gd name="T12" fmla="*/ 606 w 2232"/>
                <a:gd name="T13" fmla="*/ 463 h 463"/>
                <a:gd name="T14" fmla="*/ 390 w 2232"/>
                <a:gd name="T15" fmla="*/ 334 h 463"/>
                <a:gd name="T16" fmla="*/ 277 w 2232"/>
                <a:gd name="T17" fmla="*/ 149 h 463"/>
                <a:gd name="T18" fmla="*/ 207 w 2232"/>
                <a:gd name="T19" fmla="*/ 67 h 463"/>
                <a:gd name="T20" fmla="*/ 129 w 2232"/>
                <a:gd name="T21" fmla="*/ 19 h 463"/>
                <a:gd name="T22" fmla="*/ 0 w 2232"/>
                <a:gd name="T23" fmla="*/ 0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32" h="463">
                  <a:moveTo>
                    <a:pt x="2232" y="0"/>
                  </a:moveTo>
                  <a:cubicBezTo>
                    <a:pt x="2232" y="0"/>
                    <a:pt x="2142" y="0"/>
                    <a:pt x="2103" y="19"/>
                  </a:cubicBezTo>
                  <a:cubicBezTo>
                    <a:pt x="2077" y="31"/>
                    <a:pt x="2047" y="48"/>
                    <a:pt x="2025" y="67"/>
                  </a:cubicBezTo>
                  <a:cubicBezTo>
                    <a:pt x="1994" y="93"/>
                    <a:pt x="1974" y="119"/>
                    <a:pt x="1955" y="149"/>
                  </a:cubicBezTo>
                  <a:cubicBezTo>
                    <a:pt x="1913" y="216"/>
                    <a:pt x="1872" y="274"/>
                    <a:pt x="1842" y="334"/>
                  </a:cubicBezTo>
                  <a:cubicBezTo>
                    <a:pt x="1802" y="413"/>
                    <a:pt x="1718" y="463"/>
                    <a:pt x="1626" y="463"/>
                  </a:cubicBezTo>
                  <a:cubicBezTo>
                    <a:pt x="606" y="463"/>
                    <a:pt x="606" y="463"/>
                    <a:pt x="606" y="463"/>
                  </a:cubicBezTo>
                  <a:cubicBezTo>
                    <a:pt x="514" y="463"/>
                    <a:pt x="430" y="413"/>
                    <a:pt x="390" y="334"/>
                  </a:cubicBezTo>
                  <a:cubicBezTo>
                    <a:pt x="360" y="274"/>
                    <a:pt x="319" y="216"/>
                    <a:pt x="277" y="149"/>
                  </a:cubicBezTo>
                  <a:cubicBezTo>
                    <a:pt x="258" y="119"/>
                    <a:pt x="238" y="93"/>
                    <a:pt x="207" y="67"/>
                  </a:cubicBezTo>
                  <a:cubicBezTo>
                    <a:pt x="185" y="48"/>
                    <a:pt x="155" y="31"/>
                    <a:pt x="129" y="19"/>
                  </a:cubicBezTo>
                  <a:cubicBezTo>
                    <a:pt x="90" y="0"/>
                    <a:pt x="0" y="0"/>
                    <a:pt x="0" y="0"/>
                  </a:cubicBezTo>
                </a:path>
              </a:pathLst>
            </a:custGeom>
            <a:grpFill/>
            <a:ln>
              <a:solidFill>
                <a:srgbClr val="279814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D5F21977-E1A4-4238-9272-3FA8CB8C6F63}"/>
              </a:ext>
            </a:extLst>
          </p:cNvPr>
          <p:cNvSpPr/>
          <p:nvPr/>
        </p:nvSpPr>
        <p:spPr>
          <a:xfrm>
            <a:off x="3782398" y="329564"/>
            <a:ext cx="1549054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400" b="1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PREFACE</a:t>
            </a:r>
            <a:endParaRPr lang="en-US" sz="2400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9">
            <a:extLst>
              <a:ext uri="{FF2B5EF4-FFF2-40B4-BE49-F238E27FC236}">
                <a16:creationId xmlns:a16="http://schemas.microsoft.com/office/drawing/2014/main" id="{611DB1CF-217E-4238-9854-DA2D1B7DC493}"/>
              </a:ext>
            </a:extLst>
          </p:cNvPr>
          <p:cNvSpPr>
            <a:spLocks/>
          </p:cNvSpPr>
          <p:nvPr/>
        </p:nvSpPr>
        <p:spPr bwMode="auto">
          <a:xfrm>
            <a:off x="0" y="0"/>
            <a:ext cx="5169159" cy="2272398"/>
          </a:xfrm>
          <a:custGeom>
            <a:avLst/>
            <a:gdLst>
              <a:gd name="T0" fmla="*/ 1504 w 1504"/>
              <a:gd name="T1" fmla="*/ 0 h 660"/>
              <a:gd name="T2" fmla="*/ 1333 w 1504"/>
              <a:gd name="T3" fmla="*/ 335 h 660"/>
              <a:gd name="T4" fmla="*/ 1318 w 1504"/>
              <a:gd name="T5" fmla="*/ 359 h 660"/>
              <a:gd name="T6" fmla="*/ 1312 w 1504"/>
              <a:gd name="T7" fmla="*/ 367 h 660"/>
              <a:gd name="T8" fmla="*/ 1236 w 1504"/>
              <a:gd name="T9" fmla="*/ 422 h 660"/>
              <a:gd name="T10" fmla="*/ 1199 w 1504"/>
              <a:gd name="T11" fmla="*/ 428 h 660"/>
              <a:gd name="T12" fmla="*/ 1180 w 1504"/>
              <a:gd name="T13" fmla="*/ 428 h 660"/>
              <a:gd name="T14" fmla="*/ 148 w 1504"/>
              <a:gd name="T15" fmla="*/ 428 h 660"/>
              <a:gd name="T16" fmla="*/ 62 w 1504"/>
              <a:gd name="T17" fmla="*/ 470 h 660"/>
              <a:gd name="T18" fmla="*/ 25 w 1504"/>
              <a:gd name="T19" fmla="*/ 528 h 660"/>
              <a:gd name="T20" fmla="*/ 0 w 1504"/>
              <a:gd name="T21" fmla="*/ 660 h 660"/>
              <a:gd name="T22" fmla="*/ 0 w 1504"/>
              <a:gd name="T23" fmla="*/ 0 h 660"/>
              <a:gd name="T24" fmla="*/ 1504 w 1504"/>
              <a:gd name="T25" fmla="*/ 0 h 6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04" h="660">
                <a:moveTo>
                  <a:pt x="1504" y="0"/>
                </a:moveTo>
                <a:cubicBezTo>
                  <a:pt x="1333" y="335"/>
                  <a:pt x="1333" y="335"/>
                  <a:pt x="1333" y="335"/>
                </a:cubicBezTo>
                <a:cubicBezTo>
                  <a:pt x="1328" y="343"/>
                  <a:pt x="1323" y="351"/>
                  <a:pt x="1318" y="359"/>
                </a:cubicBezTo>
                <a:cubicBezTo>
                  <a:pt x="1316" y="362"/>
                  <a:pt x="1314" y="365"/>
                  <a:pt x="1312" y="367"/>
                </a:cubicBezTo>
                <a:cubicBezTo>
                  <a:pt x="1291" y="395"/>
                  <a:pt x="1264" y="414"/>
                  <a:pt x="1236" y="422"/>
                </a:cubicBezTo>
                <a:cubicBezTo>
                  <a:pt x="1224" y="426"/>
                  <a:pt x="1212" y="428"/>
                  <a:pt x="1199" y="428"/>
                </a:cubicBezTo>
                <a:cubicBezTo>
                  <a:pt x="1199" y="428"/>
                  <a:pt x="1192" y="428"/>
                  <a:pt x="1180" y="428"/>
                </a:cubicBezTo>
                <a:cubicBezTo>
                  <a:pt x="148" y="428"/>
                  <a:pt x="148" y="428"/>
                  <a:pt x="148" y="428"/>
                </a:cubicBezTo>
                <a:cubicBezTo>
                  <a:pt x="120" y="428"/>
                  <a:pt x="89" y="442"/>
                  <a:pt x="62" y="470"/>
                </a:cubicBezTo>
                <a:cubicBezTo>
                  <a:pt x="48" y="485"/>
                  <a:pt x="35" y="505"/>
                  <a:pt x="25" y="528"/>
                </a:cubicBezTo>
                <a:cubicBezTo>
                  <a:pt x="10" y="563"/>
                  <a:pt x="0" y="607"/>
                  <a:pt x="0" y="660"/>
                </a:cubicBezTo>
                <a:cubicBezTo>
                  <a:pt x="0" y="0"/>
                  <a:pt x="0" y="0"/>
                  <a:pt x="0" y="0"/>
                </a:cubicBezTo>
                <a:lnTo>
                  <a:pt x="1504" y="0"/>
                </a:lnTo>
                <a:close/>
              </a:path>
            </a:pathLst>
          </a:custGeom>
          <a:gradFill flip="none" rotWithShape="1">
            <a:gsLst>
              <a:gs pos="0">
                <a:srgbClr val="00FF00"/>
              </a:gs>
              <a:gs pos="100000">
                <a:srgbClr val="004C22"/>
              </a:gs>
              <a:gs pos="0">
                <a:srgbClr val="003300"/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rgbClr val="00FF0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Google Shape;70;p15"/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2798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8381949" y="4543000"/>
            <a:ext cx="691800" cy="589500"/>
          </a:xfrm>
          <a:prstGeom prst="snip1Rect">
            <a:avLst>
              <a:gd name="adj" fmla="val 16667"/>
            </a:avLst>
          </a:prstGeom>
          <a:solidFill>
            <a:srgbClr val="004C22"/>
          </a:solidFill>
          <a:ln w="19050" cap="flat" cmpd="sng">
            <a:solidFill>
              <a:srgbClr val="2798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bg1">
                    <a:lumMod val="95000"/>
                  </a:schemeClr>
                </a:solidFill>
              </a:rPr>
              <a:t>4</a:t>
            </a:fld>
            <a:endParaRPr sz="1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5933225" y="1895225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Civil &amp; Environmental Eng’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658600" y="1895225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Design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658600" y="2433311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Mechatronics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658600" y="3027500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Control &amp; Automation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658600" y="3577525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Electrical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267700" y="2466725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Quality Control &amp; Assurance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3267700" y="3027500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Business &amp; Marketing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3267700" y="1895225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5906649" y="2971396"/>
            <a:ext cx="2178776" cy="606129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Public &amp; Community Relations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3267700" y="3577525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Welfare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5933225" y="2433311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Literature &amp; Technical writing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45FEFBC-6520-4E68-A2D6-75D8F6CAAD2B}"/>
              </a:ext>
            </a:extLst>
          </p:cNvPr>
          <p:cNvSpPr/>
          <p:nvPr/>
        </p:nvSpPr>
        <p:spPr>
          <a:xfrm>
            <a:off x="658600" y="313080"/>
            <a:ext cx="2239409" cy="746358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4400" b="1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TEAMS</a:t>
            </a:r>
            <a:endParaRPr lang="en-US" sz="4400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909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</a:t>
            </a:r>
            <a:r>
              <a:rPr lang="en" sz="1000" dirty="0"/>
              <a:t>l  </a:t>
            </a:r>
            <a:endParaRPr sz="1000" dirty="0"/>
          </a:p>
        </p:txBody>
      </p:sp>
      <p:sp>
        <p:nvSpPr>
          <p:cNvPr id="91" name="Google Shape;91;p16"/>
          <p:cNvSpPr/>
          <p:nvPr/>
        </p:nvSpPr>
        <p:spPr>
          <a:xfrm>
            <a:off x="8381949" y="4543000"/>
            <a:ext cx="691800" cy="589500"/>
          </a:xfrm>
          <a:prstGeom prst="snip1Rect">
            <a:avLst>
              <a:gd name="adj" fmla="val 16667"/>
            </a:avLst>
          </a:prstGeom>
          <a:solidFill>
            <a:srgbClr val="004C22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rgbClr val="004C2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sz="1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205750" y="853075"/>
            <a:ext cx="2562678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Civil &amp; Environmental Eng’ 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3351600" y="853075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Design 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6204130" y="853075"/>
            <a:ext cx="2772889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Mechatronics / Mechanical Eng’Team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3351600" y="2843282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Control &amp; Automation 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205750" y="2578722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Electrical Eng’ 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120690" y="1284289"/>
            <a:ext cx="29739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>
                    <a:lumMod val="95000"/>
                  </a:schemeClr>
                </a:solidFill>
              </a:rPr>
              <a:t>Conduct/Lead site surveys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>
                    <a:lumMod val="95000"/>
                  </a:schemeClr>
                </a:solidFill>
              </a:rPr>
              <a:t>Obtain water parameters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>
                    <a:lumMod val="95000"/>
                  </a:schemeClr>
                </a:solidFill>
              </a:rPr>
              <a:t>Work with Design &amp; Mechanical Teams whenever required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>
                    <a:lumMod val="95000"/>
                  </a:schemeClr>
                </a:solidFill>
              </a:rPr>
              <a:t>Conduct project EIA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>
                    <a:lumMod val="95000"/>
                  </a:schemeClr>
                </a:solidFill>
              </a:rPr>
              <a:t>Ensure nature and environment are unharmed. 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3351600" y="1262500"/>
            <a:ext cx="2973900" cy="130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Design and simulate turbine system prior to fabrication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Design for manufacture and maintenance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Fully lias with fabricators (mechanical team) for good job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Help teams test concepts, models, installation and commission.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Provide support to documentation team.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2" name="Google Shape;102;p16"/>
          <p:cNvSpPr txBox="1"/>
          <p:nvPr/>
        </p:nvSpPr>
        <p:spPr>
          <a:xfrm>
            <a:off x="6109875" y="1295597"/>
            <a:ext cx="2973900" cy="130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>
                    <a:lumMod val="95000"/>
                  </a:schemeClr>
                </a:solidFill>
              </a:rPr>
              <a:t>Work hand-in-hand with Design Team test and develop concepts.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Assemble and intergrate mechanical parts for the system.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Help documentation team develop technical manual for the mechical system &amp; maintenance documentation pack.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Google Shape;100;p16"/>
          <p:cNvSpPr txBox="1"/>
          <p:nvPr/>
        </p:nvSpPr>
        <p:spPr>
          <a:xfrm>
            <a:off x="120690" y="3012499"/>
            <a:ext cx="2896577" cy="1221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Help design team size &amp; select electrical systems (generation &amp; transmission).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Sizing, selection and installation of network loads.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Help documentation team develop technical manual for the electrical system &amp; maintenance documentation pack</a:t>
            </a:r>
            <a:endParaRPr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Google Shape;100;p16"/>
          <p:cNvSpPr txBox="1"/>
          <p:nvPr/>
        </p:nvSpPr>
        <p:spPr>
          <a:xfrm>
            <a:off x="3351600" y="3252744"/>
            <a:ext cx="3487083" cy="875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>
                    <a:lumMod val="95000"/>
                  </a:schemeClr>
                </a:solidFill>
              </a:rPr>
              <a:t>Design, test and adopt a control system for the system.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" sz="1000" dirty="0">
                <a:solidFill>
                  <a:schemeClr val="bg1">
                    <a:lumMod val="95000"/>
                  </a:schemeClr>
                </a:solidFill>
              </a:rPr>
              <a:t>Help documentation team develop technical manual for the control and automation system &amp; maintenance documentation pack for the system</a:t>
            </a:r>
            <a:r>
              <a:rPr lang="en" sz="1000" dirty="0"/>
              <a:t>.</a:t>
            </a:r>
            <a:endParaRPr sz="1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D7AD5F4-3747-47D3-88EB-BFA69B1B7014}"/>
              </a:ext>
            </a:extLst>
          </p:cNvPr>
          <p:cNvSpPr/>
          <p:nvPr/>
        </p:nvSpPr>
        <p:spPr>
          <a:xfrm>
            <a:off x="1993418" y="136763"/>
            <a:ext cx="5601330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400" b="1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KEY RESPONSIBILITIES FOR TEAMS</a:t>
            </a:r>
            <a:endParaRPr lang="en-US" sz="2400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166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8381949" y="4543000"/>
            <a:ext cx="691800" cy="589500"/>
          </a:xfrm>
          <a:prstGeom prst="snip1Rect">
            <a:avLst>
              <a:gd name="adj" fmla="val 16667"/>
            </a:avLst>
          </a:prstGeom>
          <a:solidFill>
            <a:srgbClr val="004C22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bg1"/>
                </a:solidFill>
              </a:rPr>
              <a:t>6</a:t>
            </a:fld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260940" y="1244685"/>
            <a:ext cx="3024418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Properly conducted survey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Water parameters – pH, Head, Discharge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GPS marking of selected sites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Project EIA documentation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No harm to nature and environment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23" name="Google Shape;101;p16"/>
          <p:cNvSpPr txBox="1"/>
          <p:nvPr/>
        </p:nvSpPr>
        <p:spPr>
          <a:xfrm>
            <a:off x="3623886" y="1244685"/>
            <a:ext cx="2145644" cy="918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Design completed and reviewed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DFM and DM incorporated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Concept simulation and testing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Logos and posters</a:t>
            </a:r>
          </a:p>
        </p:txBody>
      </p:sp>
      <p:sp>
        <p:nvSpPr>
          <p:cNvPr id="26" name="Google Shape;99;p16"/>
          <p:cNvSpPr txBox="1"/>
          <p:nvPr/>
        </p:nvSpPr>
        <p:spPr>
          <a:xfrm>
            <a:off x="466214" y="821187"/>
            <a:ext cx="261387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Civil &amp; Environmental Eng’ 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7" name="Google Shape;96;p16"/>
          <p:cNvSpPr txBox="1"/>
          <p:nvPr/>
        </p:nvSpPr>
        <p:spPr>
          <a:xfrm>
            <a:off x="3629592" y="821187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Design 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9" name="Google Shape;97;p16"/>
          <p:cNvSpPr txBox="1"/>
          <p:nvPr/>
        </p:nvSpPr>
        <p:spPr>
          <a:xfrm>
            <a:off x="6109875" y="821187"/>
            <a:ext cx="2772889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Mechatronics / Mechanical Eng’Team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30" name="Google Shape;102;p16"/>
          <p:cNvSpPr txBox="1"/>
          <p:nvPr/>
        </p:nvSpPr>
        <p:spPr>
          <a:xfrm>
            <a:off x="6009369" y="1244685"/>
            <a:ext cx="29739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Concept developed and fully tested.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Deliver good quality of fabrication and integration work</a:t>
            </a:r>
          </a:p>
          <a:p>
            <a:pPr marL="171450" lvl="0" indent="-171450"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Development of inspection, maintenance and troubleshooting manual for the mechanical systems.</a:t>
            </a:r>
          </a:p>
        </p:txBody>
      </p:sp>
      <p:sp>
        <p:nvSpPr>
          <p:cNvPr id="31" name="Google Shape;101;p16"/>
          <p:cNvSpPr txBox="1"/>
          <p:nvPr/>
        </p:nvSpPr>
        <p:spPr>
          <a:xfrm>
            <a:off x="260940" y="2865701"/>
            <a:ext cx="3024418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Proper sizing and selection of systems.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Proper sizing, selection and installation of loads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Technical documentation of electrical systems.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Development of inspection, maintenance and troubleshooting manual for the electrical systems</a:t>
            </a:r>
            <a:r>
              <a:rPr lang="en-US" sz="1000" dirty="0"/>
              <a:t>.</a:t>
            </a:r>
            <a:endParaRPr sz="1000" dirty="0"/>
          </a:p>
        </p:txBody>
      </p:sp>
      <p:sp>
        <p:nvSpPr>
          <p:cNvPr id="32" name="Google Shape;99;p16"/>
          <p:cNvSpPr txBox="1"/>
          <p:nvPr/>
        </p:nvSpPr>
        <p:spPr>
          <a:xfrm>
            <a:off x="466214" y="2487386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Electrical Eng’ 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33" name="Google Shape;98;p16"/>
          <p:cNvSpPr txBox="1"/>
          <p:nvPr/>
        </p:nvSpPr>
        <p:spPr>
          <a:xfrm>
            <a:off x="3629592" y="2623681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Control &amp; Automation Team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34" name="Google Shape;100;p16"/>
          <p:cNvSpPr txBox="1"/>
          <p:nvPr/>
        </p:nvSpPr>
        <p:spPr>
          <a:xfrm>
            <a:off x="3623886" y="3063475"/>
            <a:ext cx="3487083" cy="875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Deliver properly designed and tested control system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Incorporate IoT, remote monitoring, data logging capabilities in the system.</a:t>
            </a:r>
          </a:p>
          <a:p>
            <a:pPr marL="171450" lvl="0" indent="-171450"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Development of inspection, maintenance and troubleshooting manual for the automation systems.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1B4E0D-BB47-4CFD-86C6-A8681D386F53}"/>
              </a:ext>
            </a:extLst>
          </p:cNvPr>
          <p:cNvSpPr/>
          <p:nvPr/>
        </p:nvSpPr>
        <p:spPr>
          <a:xfrm>
            <a:off x="2679828" y="138399"/>
            <a:ext cx="4008443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400" b="1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KEY RESULTS FOR TEAMS</a:t>
            </a:r>
            <a:endParaRPr lang="en-US" sz="2400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785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8381949" y="4543000"/>
            <a:ext cx="691800" cy="589500"/>
          </a:xfrm>
          <a:prstGeom prst="snip1Rect">
            <a:avLst>
              <a:gd name="adj" fmla="val 16667"/>
            </a:avLst>
          </a:prstGeom>
          <a:solidFill>
            <a:srgbClr val="004C22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bg1"/>
                </a:solidFill>
              </a:rPr>
              <a:t>7</a:t>
            </a:fld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205750" y="1262500"/>
            <a:ext cx="2973900" cy="136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 and conduct Quality Control checks for various Team activities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 and conduct QC checks for selected items for use in the system. 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Work with documentation team to develop Quality Control reports.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 </a:t>
            </a:r>
            <a:r>
              <a:rPr lang="en-US" sz="1000" dirty="0" err="1">
                <a:solidFill>
                  <a:schemeClr val="bg1"/>
                </a:solidFill>
              </a:rPr>
              <a:t>BoQs</a:t>
            </a:r>
            <a:r>
              <a:rPr lang="en-US" sz="1000" dirty="0">
                <a:solidFill>
                  <a:schemeClr val="bg1"/>
                </a:solidFill>
              </a:rPr>
              <a:t> and Budgets in liaison with other teams.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3351600" y="1262500"/>
            <a:ext cx="29739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Work with the PR team to market the project.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Drum up support for the project.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 strategies and approach investors for funding. </a:t>
            </a:r>
          </a:p>
          <a:p>
            <a:pPr marL="57150" lvl="0" indent="-120650" algn="l" rtl="0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endParaRPr lang="en-US" sz="1000" dirty="0"/>
          </a:p>
          <a:p>
            <a:pPr marL="57150" lvl="0" indent="-120650" algn="l" rtl="0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endParaRPr sz="1000" dirty="0"/>
          </a:p>
        </p:txBody>
      </p:sp>
      <p:sp>
        <p:nvSpPr>
          <p:cNvPr id="102" name="Google Shape;102;p16"/>
          <p:cNvSpPr txBox="1"/>
          <p:nvPr/>
        </p:nvSpPr>
        <p:spPr>
          <a:xfrm>
            <a:off x="6393725" y="1156900"/>
            <a:ext cx="2827465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Work hand-in-hand with other teams to develop Technical Manuals, Maintenance Pack and Technical documents.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 and keep updated meeting minutes.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Lead research and review of literatures. 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15" name="Google Shape;100;p16"/>
          <p:cNvSpPr txBox="1"/>
          <p:nvPr/>
        </p:nvSpPr>
        <p:spPr>
          <a:xfrm>
            <a:off x="285761" y="3321264"/>
            <a:ext cx="29739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Cater for project team welfare – meals, security and security.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Handle membership checks and provide certifications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Take mandatory attendance/meeting lists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Handle Guests to the project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17" name="Google Shape;80;p15"/>
          <p:cNvSpPr txBox="1"/>
          <p:nvPr/>
        </p:nvSpPr>
        <p:spPr>
          <a:xfrm>
            <a:off x="285761" y="763300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Quality Control &amp; Assurance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9" name="Google Shape;81;p15"/>
          <p:cNvSpPr txBox="1"/>
          <p:nvPr/>
        </p:nvSpPr>
        <p:spPr>
          <a:xfrm>
            <a:off x="3446400" y="763300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Business &amp; Marketing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0" name="Google Shape;85;p15"/>
          <p:cNvSpPr txBox="1"/>
          <p:nvPr/>
        </p:nvSpPr>
        <p:spPr>
          <a:xfrm>
            <a:off x="6575649" y="763300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Literature &amp; Technical writing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2" name="Google Shape;84;p15"/>
          <p:cNvSpPr txBox="1"/>
          <p:nvPr/>
        </p:nvSpPr>
        <p:spPr>
          <a:xfrm>
            <a:off x="285761" y="2799691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Welfare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3" name="Google Shape;83;p15"/>
          <p:cNvSpPr txBox="1"/>
          <p:nvPr/>
        </p:nvSpPr>
        <p:spPr>
          <a:xfrm>
            <a:off x="3446400" y="2847192"/>
            <a:ext cx="24753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Public &amp; Community Relations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4" name="Google Shape;82;p15"/>
          <p:cNvSpPr txBox="1"/>
          <p:nvPr/>
        </p:nvSpPr>
        <p:spPr>
          <a:xfrm>
            <a:off x="6771065" y="2849079"/>
            <a:ext cx="1444417" cy="391713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5" name="Google Shape;100;p16"/>
          <p:cNvSpPr txBox="1"/>
          <p:nvPr/>
        </p:nvSpPr>
        <p:spPr>
          <a:xfrm>
            <a:off x="3542373" y="3327333"/>
            <a:ext cx="2911866" cy="811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Conduct public outreach and awareness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Seek legal permissions from the government and community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Support IT team in engaging social network campaigns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26" name="Google Shape;100;p16"/>
          <p:cNvSpPr txBox="1"/>
          <p:nvPr/>
        </p:nvSpPr>
        <p:spPr>
          <a:xfrm>
            <a:off x="6531842" y="3321264"/>
            <a:ext cx="2612157" cy="794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Support relevant teams and integrate IT into the project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 and keep project website, Apps and social platform updated</a:t>
            </a:r>
            <a:r>
              <a:rPr lang="en-US" sz="1000" dirty="0"/>
              <a:t>. </a:t>
            </a:r>
            <a:endParaRPr sz="10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1164629-D5C8-4997-8C47-D634D5733886}"/>
              </a:ext>
            </a:extLst>
          </p:cNvPr>
          <p:cNvSpPr/>
          <p:nvPr/>
        </p:nvSpPr>
        <p:spPr>
          <a:xfrm>
            <a:off x="1993418" y="136763"/>
            <a:ext cx="5601330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400" b="1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KEY RESPONSIBILITIES FOR TEAMS</a:t>
            </a:r>
            <a:endParaRPr lang="en-US" sz="2400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8381949" y="4543000"/>
            <a:ext cx="691800" cy="589500"/>
          </a:xfrm>
          <a:prstGeom prst="snip1Rect">
            <a:avLst>
              <a:gd name="adj" fmla="val 16667"/>
            </a:avLst>
          </a:prstGeom>
          <a:solidFill>
            <a:srgbClr val="004C22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bg1"/>
                </a:solidFill>
              </a:rPr>
              <a:t>8</a:t>
            </a:fld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205750" y="1262500"/>
            <a:ext cx="2973900" cy="1367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Development of QC checklists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100% component/item QC checks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100% QC checks during installation and commissioning. for various Team activities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QC reports.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 Check Budgets and </a:t>
            </a:r>
            <a:r>
              <a:rPr lang="en-US" sz="1000" dirty="0" err="1">
                <a:solidFill>
                  <a:schemeClr val="bg1"/>
                </a:solidFill>
              </a:rPr>
              <a:t>BoQ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3351600" y="1262500"/>
            <a:ext cx="2973900" cy="773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Wide marketing of the project.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Proper financial support for the project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Wide project support. </a:t>
            </a:r>
          </a:p>
          <a:p>
            <a:pPr marL="57150" lvl="0" indent="-120650" algn="l" rtl="0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endParaRPr lang="en-US" sz="1000"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000"/>
            </a:pPr>
            <a:endParaRPr sz="1000" dirty="0"/>
          </a:p>
        </p:txBody>
      </p:sp>
      <p:sp>
        <p:nvSpPr>
          <p:cNvPr id="102" name="Google Shape;102;p16"/>
          <p:cNvSpPr txBox="1"/>
          <p:nvPr/>
        </p:nvSpPr>
        <p:spPr>
          <a:xfrm>
            <a:off x="6393725" y="1156900"/>
            <a:ext cx="2827465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Work hand-in-hand with other teams to develop Technical Manuals, Maintenance Pack and Technical documents.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Well updated meeting minutes.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Research! Research!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15" name="Google Shape;100;p16"/>
          <p:cNvSpPr txBox="1"/>
          <p:nvPr/>
        </p:nvSpPr>
        <p:spPr>
          <a:xfrm>
            <a:off x="285761" y="3321264"/>
            <a:ext cx="29739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Team never misses anything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Well updated project membership lists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Well updated meeting attendance lists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Satisfied guests!</a:t>
            </a:r>
          </a:p>
        </p:txBody>
      </p:sp>
      <p:sp>
        <p:nvSpPr>
          <p:cNvPr id="17" name="Google Shape;80;p15"/>
          <p:cNvSpPr txBox="1"/>
          <p:nvPr/>
        </p:nvSpPr>
        <p:spPr>
          <a:xfrm>
            <a:off x="285761" y="763300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Quality Control &amp; Assurance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9" name="Google Shape;81;p15"/>
          <p:cNvSpPr txBox="1"/>
          <p:nvPr/>
        </p:nvSpPr>
        <p:spPr>
          <a:xfrm>
            <a:off x="3446400" y="763300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Business &amp; Marketing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0" name="Google Shape;85;p15"/>
          <p:cNvSpPr txBox="1"/>
          <p:nvPr/>
        </p:nvSpPr>
        <p:spPr>
          <a:xfrm>
            <a:off x="6575649" y="763300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Literature &amp; Technical writing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2" name="Google Shape;84;p15"/>
          <p:cNvSpPr txBox="1"/>
          <p:nvPr/>
        </p:nvSpPr>
        <p:spPr>
          <a:xfrm>
            <a:off x="285761" y="2799691"/>
            <a:ext cx="21522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Welfare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3" name="Google Shape;83;p15"/>
          <p:cNvSpPr txBox="1"/>
          <p:nvPr/>
        </p:nvSpPr>
        <p:spPr>
          <a:xfrm>
            <a:off x="3446400" y="2847192"/>
            <a:ext cx="2475300" cy="393600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Public &amp; Community Relations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4" name="Google Shape;82;p15"/>
          <p:cNvSpPr txBox="1"/>
          <p:nvPr/>
        </p:nvSpPr>
        <p:spPr>
          <a:xfrm>
            <a:off x="6771065" y="2849079"/>
            <a:ext cx="1444417" cy="391713"/>
          </a:xfrm>
          <a:prstGeom prst="rect">
            <a:avLst/>
          </a:prstGeom>
          <a:solidFill>
            <a:srgbClr val="004C22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IT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5" name="Google Shape;100;p16"/>
          <p:cNvSpPr txBox="1"/>
          <p:nvPr/>
        </p:nvSpPr>
        <p:spPr>
          <a:xfrm>
            <a:off x="3542373" y="3327332"/>
            <a:ext cx="2911866" cy="1050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Zero/minimal public conflicts with project.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Attainment of legal endorsements/support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Support IT team in engaging social network campaigns.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Thorough public awareness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Thorough project visibility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26" name="Google Shape;100;p16"/>
          <p:cNvSpPr txBox="1"/>
          <p:nvPr/>
        </p:nvSpPr>
        <p:spPr>
          <a:xfrm>
            <a:off x="6531842" y="3321264"/>
            <a:ext cx="2612157" cy="621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Well updated website, App or social media platform.</a:t>
            </a:r>
          </a:p>
          <a:p>
            <a:pPr marL="107950" lvl="0" indent="-1714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000"/>
              <a:buFont typeface="Wingdings" panose="05000000000000000000" pitchFamily="2" charset="2"/>
              <a:buChar char="q"/>
            </a:pPr>
            <a:r>
              <a:rPr lang="en-US" sz="1000" dirty="0">
                <a:solidFill>
                  <a:schemeClr val="bg1"/>
                </a:solidFill>
              </a:rPr>
              <a:t>Seamless IT integration into the project</a:t>
            </a:r>
            <a:r>
              <a:rPr lang="en-US" sz="1000" dirty="0"/>
              <a:t>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CFBBDF-3360-43AA-B4DE-5AC48D19B6BC}"/>
              </a:ext>
            </a:extLst>
          </p:cNvPr>
          <p:cNvSpPr/>
          <p:nvPr/>
        </p:nvSpPr>
        <p:spPr>
          <a:xfrm>
            <a:off x="2679828" y="138399"/>
            <a:ext cx="4008443" cy="438582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2400" b="1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KEY RESULTS FOR TEAMS</a:t>
            </a:r>
            <a:endParaRPr lang="en-US" sz="2400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35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FBA151F4-B62F-4266-8CF2-256E7C37B9D1}"/>
              </a:ext>
            </a:extLst>
          </p:cNvPr>
          <p:cNvGrpSpPr/>
          <p:nvPr/>
        </p:nvGrpSpPr>
        <p:grpSpPr>
          <a:xfrm flipH="1">
            <a:off x="0" y="-743"/>
            <a:ext cx="5533763" cy="3023836"/>
            <a:chOff x="237168" y="0"/>
            <a:chExt cx="5986473" cy="3272768"/>
          </a:xfrm>
          <a:solidFill>
            <a:srgbClr val="279814"/>
          </a:solidFill>
        </p:grpSpPr>
        <p:sp>
          <p:nvSpPr>
            <p:cNvPr id="29" name="Freeform 115">
              <a:extLst>
                <a:ext uri="{FF2B5EF4-FFF2-40B4-BE49-F238E27FC236}">
                  <a16:creationId xmlns:a16="http://schemas.microsoft.com/office/drawing/2014/main" id="{A81098AE-69EB-4AFD-8684-CD6093AA5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6773" y="0"/>
              <a:ext cx="3826868" cy="1462334"/>
            </a:xfrm>
            <a:custGeom>
              <a:avLst/>
              <a:gdLst>
                <a:gd name="connsiteX0" fmla="*/ 0 w 3826868"/>
                <a:gd name="connsiteY0" fmla="*/ 0 h 1462334"/>
                <a:gd name="connsiteX1" fmla="*/ 3826868 w 3826868"/>
                <a:gd name="connsiteY1" fmla="*/ 0 h 1462334"/>
                <a:gd name="connsiteX2" fmla="*/ 3747083 w 3826868"/>
                <a:gd name="connsiteY2" fmla="*/ 92650 h 1462334"/>
                <a:gd name="connsiteX3" fmla="*/ 3101090 w 3826868"/>
                <a:gd name="connsiteY3" fmla="*/ 842809 h 1462334"/>
                <a:gd name="connsiteX4" fmla="*/ 2263410 w 3826868"/>
                <a:gd name="connsiteY4" fmla="*/ 1389449 h 1462334"/>
                <a:gd name="connsiteX5" fmla="*/ 1871184 w 3826868"/>
                <a:gd name="connsiteY5" fmla="*/ 1459531 h 1462334"/>
                <a:gd name="connsiteX6" fmla="*/ 1750716 w 3826868"/>
                <a:gd name="connsiteY6" fmla="*/ 1462334 h 1462334"/>
                <a:gd name="connsiteX7" fmla="*/ 588047 w 3826868"/>
                <a:gd name="connsiteY7" fmla="*/ 1030629 h 1462334"/>
                <a:gd name="connsiteX8" fmla="*/ 29440 w 3826868"/>
                <a:gd name="connsiteY8" fmla="*/ 138322 h 1462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6868" h="1462334">
                  <a:moveTo>
                    <a:pt x="0" y="0"/>
                  </a:moveTo>
                  <a:lnTo>
                    <a:pt x="3826868" y="0"/>
                  </a:lnTo>
                  <a:lnTo>
                    <a:pt x="3747083" y="92650"/>
                  </a:lnTo>
                  <a:cubicBezTo>
                    <a:pt x="3101090" y="842809"/>
                    <a:pt x="3101090" y="842809"/>
                    <a:pt x="3101090" y="842809"/>
                  </a:cubicBezTo>
                  <a:cubicBezTo>
                    <a:pt x="2871358" y="1111924"/>
                    <a:pt x="2579991" y="1294138"/>
                    <a:pt x="2263410" y="1389449"/>
                  </a:cubicBezTo>
                  <a:cubicBezTo>
                    <a:pt x="2134536" y="1425892"/>
                    <a:pt x="2005661" y="1451121"/>
                    <a:pt x="1871184" y="1459531"/>
                  </a:cubicBezTo>
                  <a:cubicBezTo>
                    <a:pt x="1831962" y="1462334"/>
                    <a:pt x="1792739" y="1462334"/>
                    <a:pt x="1750716" y="1462334"/>
                  </a:cubicBezTo>
                  <a:cubicBezTo>
                    <a:pt x="1338878" y="1462334"/>
                    <a:pt x="927042" y="1322170"/>
                    <a:pt x="588047" y="1030629"/>
                  </a:cubicBezTo>
                  <a:cubicBezTo>
                    <a:pt x="305698" y="787532"/>
                    <a:pt x="118149" y="474216"/>
                    <a:pt x="29440" y="1383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4" name="Freeform 116">
              <a:extLst>
                <a:ext uri="{FF2B5EF4-FFF2-40B4-BE49-F238E27FC236}">
                  <a16:creationId xmlns:a16="http://schemas.microsoft.com/office/drawing/2014/main" id="{19FBD7DF-BEA9-4643-94DD-49224E85E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8913" y="0"/>
              <a:ext cx="4729268" cy="2475166"/>
            </a:xfrm>
            <a:custGeom>
              <a:avLst/>
              <a:gdLst>
                <a:gd name="connsiteX0" fmla="*/ 141588 w 4729268"/>
                <a:gd name="connsiteY0" fmla="*/ 0 h 2475166"/>
                <a:gd name="connsiteX1" fmla="*/ 4729268 w 4729268"/>
                <a:gd name="connsiteY1" fmla="*/ 0 h 2475166"/>
                <a:gd name="connsiteX2" fmla="*/ 4626749 w 4729268"/>
                <a:gd name="connsiteY2" fmla="*/ 119231 h 2475166"/>
                <a:gd name="connsiteX3" fmla="*/ 3478409 w 4729268"/>
                <a:gd name="connsiteY3" fmla="*/ 1454767 h 2475166"/>
                <a:gd name="connsiteX4" fmla="*/ 3131056 w 4729268"/>
                <a:gd name="connsiteY4" fmla="*/ 1855638 h 2475166"/>
                <a:gd name="connsiteX5" fmla="*/ 2349510 w 4729268"/>
                <a:gd name="connsiteY5" fmla="*/ 2382657 h 2475166"/>
                <a:gd name="connsiteX6" fmla="*/ 1780858 w 4729268"/>
                <a:gd name="connsiteY6" fmla="*/ 2475166 h 2475166"/>
                <a:gd name="connsiteX7" fmla="*/ 618343 w 4729268"/>
                <a:gd name="connsiteY7" fmla="*/ 2043459 h 2475166"/>
                <a:gd name="connsiteX8" fmla="*/ 96047 w 4729268"/>
                <a:gd name="connsiteY8" fmla="*/ 115165 h 247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29268" h="2475166">
                  <a:moveTo>
                    <a:pt x="141588" y="0"/>
                  </a:moveTo>
                  <a:lnTo>
                    <a:pt x="4729268" y="0"/>
                  </a:lnTo>
                  <a:lnTo>
                    <a:pt x="4626749" y="119231"/>
                  </a:lnTo>
                  <a:cubicBezTo>
                    <a:pt x="3478409" y="1454767"/>
                    <a:pt x="3478409" y="1454767"/>
                    <a:pt x="3478409" y="1454767"/>
                  </a:cubicBezTo>
                  <a:cubicBezTo>
                    <a:pt x="3131056" y="1855638"/>
                    <a:pt x="3131056" y="1855638"/>
                    <a:pt x="3131056" y="1855638"/>
                  </a:cubicBezTo>
                  <a:cubicBezTo>
                    <a:pt x="2915360" y="2107934"/>
                    <a:pt x="2643640" y="2284542"/>
                    <a:pt x="2349510" y="2382657"/>
                  </a:cubicBezTo>
                  <a:cubicBezTo>
                    <a:pt x="2164628" y="2444330"/>
                    <a:pt x="1974144" y="2475166"/>
                    <a:pt x="1780858" y="2475166"/>
                  </a:cubicBezTo>
                  <a:cubicBezTo>
                    <a:pt x="1369076" y="2475166"/>
                    <a:pt x="957293" y="2332198"/>
                    <a:pt x="618343" y="2043459"/>
                  </a:cubicBezTo>
                  <a:cubicBezTo>
                    <a:pt x="50764" y="1554470"/>
                    <a:pt x="-133239" y="784094"/>
                    <a:pt x="96047" y="115165"/>
                  </a:cubicBezTo>
                  <a:close/>
                </a:path>
              </a:pathLst>
            </a:custGeom>
            <a:solidFill>
              <a:srgbClr val="00FF00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6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8" name="Freeform 117">
              <a:extLst>
                <a:ext uri="{FF2B5EF4-FFF2-40B4-BE49-F238E27FC236}">
                  <a16:creationId xmlns:a16="http://schemas.microsoft.com/office/drawing/2014/main" id="{778E7F29-CA06-46A3-9901-5087342D8E69}"/>
                </a:ext>
              </a:extLst>
            </p:cNvPr>
            <p:cNvSpPr/>
            <p:nvPr/>
          </p:nvSpPr>
          <p:spPr>
            <a:xfrm>
              <a:off x="237168" y="0"/>
              <a:ext cx="5414398" cy="3272768"/>
            </a:xfrm>
            <a:custGeom>
              <a:avLst/>
              <a:gdLst>
                <a:gd name="connsiteX0" fmla="*/ 711768 w 5414398"/>
                <a:gd name="connsiteY0" fmla="*/ 0 h 3272768"/>
                <a:gd name="connsiteX1" fmla="*/ 5414398 w 5414398"/>
                <a:gd name="connsiteY1" fmla="*/ 0 h 3272768"/>
                <a:gd name="connsiteX2" fmla="*/ 5367108 w 5414398"/>
                <a:gd name="connsiteY2" fmla="*/ 54895 h 3272768"/>
                <a:gd name="connsiteX3" fmla="*/ 4056223 w 5414398"/>
                <a:gd name="connsiteY3" fmla="*/ 1576571 h 3272768"/>
                <a:gd name="connsiteX4" fmla="*/ 3319443 w 5414398"/>
                <a:gd name="connsiteY4" fmla="*/ 2434483 h 3272768"/>
                <a:gd name="connsiteX5" fmla="*/ 3131747 w 5414398"/>
                <a:gd name="connsiteY5" fmla="*/ 2653166 h 3272768"/>
                <a:gd name="connsiteX6" fmla="*/ 1778649 w 5414398"/>
                <a:gd name="connsiteY6" fmla="*/ 3272768 h 3272768"/>
                <a:gd name="connsiteX7" fmla="*/ 618852 w 5414398"/>
                <a:gd name="connsiteY7" fmla="*/ 2841009 h 3272768"/>
                <a:gd name="connsiteX8" fmla="*/ 431155 w 5414398"/>
                <a:gd name="connsiteY8" fmla="*/ 326151 h 3272768"/>
                <a:gd name="connsiteX9" fmla="*/ 617556 w 5414398"/>
                <a:gd name="connsiteY9" fmla="*/ 109500 h 327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14398" h="3272768">
                  <a:moveTo>
                    <a:pt x="711768" y="0"/>
                  </a:moveTo>
                  <a:lnTo>
                    <a:pt x="5414398" y="0"/>
                  </a:lnTo>
                  <a:lnTo>
                    <a:pt x="5367108" y="54895"/>
                  </a:lnTo>
                  <a:cubicBezTo>
                    <a:pt x="4056223" y="1576571"/>
                    <a:pt x="4056223" y="1576571"/>
                    <a:pt x="4056223" y="1576571"/>
                  </a:cubicBezTo>
                  <a:cubicBezTo>
                    <a:pt x="3319443" y="2434483"/>
                    <a:pt x="3319443" y="2434483"/>
                    <a:pt x="3319443" y="2434483"/>
                  </a:cubicBezTo>
                  <a:cubicBezTo>
                    <a:pt x="3131747" y="2653166"/>
                    <a:pt x="3131747" y="2653166"/>
                    <a:pt x="3131747" y="2653166"/>
                  </a:cubicBezTo>
                  <a:cubicBezTo>
                    <a:pt x="2778765" y="3062496"/>
                    <a:pt x="2280108" y="3272768"/>
                    <a:pt x="1778649" y="3272768"/>
                  </a:cubicBezTo>
                  <a:cubicBezTo>
                    <a:pt x="1366837" y="3272768"/>
                    <a:pt x="955025" y="3129783"/>
                    <a:pt x="618852" y="2841009"/>
                  </a:cubicBezTo>
                  <a:cubicBezTo>
                    <a:pt x="-126332" y="2198977"/>
                    <a:pt x="-210376" y="1071917"/>
                    <a:pt x="431155" y="326151"/>
                  </a:cubicBezTo>
                  <a:cubicBezTo>
                    <a:pt x="497339" y="249227"/>
                    <a:pt x="559387" y="177110"/>
                    <a:pt x="617556" y="109500"/>
                  </a:cubicBezTo>
                  <a:close/>
                </a:path>
              </a:pathLst>
            </a:custGeom>
            <a:solidFill>
              <a:srgbClr val="004C2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Google Shape;61;p14"/>
          <p:cNvSpPr/>
          <p:nvPr/>
        </p:nvSpPr>
        <p:spPr>
          <a:xfrm>
            <a:off x="30075" y="4531900"/>
            <a:ext cx="9053700" cy="611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bg1"/>
                </a:solidFill>
              </a:rPr>
              <a:t>© 2021 EUTEEC – Proprietary &amp; Confidential  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8381949" y="4543000"/>
            <a:ext cx="691800" cy="589500"/>
          </a:xfrm>
          <a:prstGeom prst="snip1Rect">
            <a:avLst>
              <a:gd name="adj" fmla="val 16667"/>
            </a:avLst>
          </a:prstGeom>
          <a:solidFill>
            <a:srgbClr val="004C22"/>
          </a:solidFill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800">
                <a:solidFill>
                  <a:schemeClr val="bg1"/>
                </a:solidFill>
              </a:rPr>
              <a:t>9</a:t>
            </a:fld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7" name="Google Shape;94;p16"/>
          <p:cNvSpPr txBox="1"/>
          <p:nvPr/>
        </p:nvSpPr>
        <p:spPr>
          <a:xfrm>
            <a:off x="1782497" y="204136"/>
            <a:ext cx="2853007" cy="1011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24" name="Google Shape;84;p15"/>
          <p:cNvSpPr txBox="1"/>
          <p:nvPr/>
        </p:nvSpPr>
        <p:spPr>
          <a:xfrm>
            <a:off x="1300157" y="2109482"/>
            <a:ext cx="2152200" cy="393600"/>
          </a:xfrm>
          <a:prstGeom prst="rect">
            <a:avLst/>
          </a:prstGeom>
          <a:solidFill>
            <a:srgbClr val="279814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Conception &amp; Initiation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5" name="Google Shape;84;p15"/>
          <p:cNvSpPr txBox="1"/>
          <p:nvPr/>
        </p:nvSpPr>
        <p:spPr>
          <a:xfrm>
            <a:off x="1300157" y="2503082"/>
            <a:ext cx="2152200" cy="393600"/>
          </a:xfrm>
          <a:prstGeom prst="rect">
            <a:avLst/>
          </a:prstGeom>
          <a:solidFill>
            <a:srgbClr val="279814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Defination &amp; Planning 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6" name="Google Shape;84;p15"/>
          <p:cNvSpPr txBox="1"/>
          <p:nvPr/>
        </p:nvSpPr>
        <p:spPr>
          <a:xfrm>
            <a:off x="1300157" y="2885278"/>
            <a:ext cx="2152200" cy="393600"/>
          </a:xfrm>
          <a:prstGeom prst="rect">
            <a:avLst/>
          </a:prstGeom>
          <a:solidFill>
            <a:srgbClr val="279814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Execution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7" name="Google Shape;84;p15"/>
          <p:cNvSpPr txBox="1"/>
          <p:nvPr/>
        </p:nvSpPr>
        <p:spPr>
          <a:xfrm>
            <a:off x="1300157" y="3266830"/>
            <a:ext cx="2152200" cy="393600"/>
          </a:xfrm>
          <a:prstGeom prst="rect">
            <a:avLst/>
          </a:prstGeom>
          <a:solidFill>
            <a:srgbClr val="279814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Performance &amp; Control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8" name="Google Shape;84;p15"/>
          <p:cNvSpPr txBox="1"/>
          <p:nvPr/>
        </p:nvSpPr>
        <p:spPr>
          <a:xfrm>
            <a:off x="1300157" y="3660430"/>
            <a:ext cx="2152200" cy="393600"/>
          </a:xfrm>
          <a:prstGeom prst="rect">
            <a:avLst/>
          </a:prstGeom>
          <a:solidFill>
            <a:srgbClr val="279814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</a:rPr>
              <a:t>Closure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458843" y="2118747"/>
            <a:ext cx="587532" cy="393600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452355" y="2526890"/>
            <a:ext cx="867313" cy="345984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319668" y="2913080"/>
            <a:ext cx="1897039" cy="365798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319668" y="3269952"/>
            <a:ext cx="2927666" cy="390477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247334" y="3708046"/>
            <a:ext cx="734448" cy="345984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452355" y="2117626"/>
            <a:ext cx="867313" cy="1936404"/>
          </a:xfrm>
          <a:prstGeom prst="rect">
            <a:avLst/>
          </a:prstGeom>
          <a:noFill/>
          <a:ln w="63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4326154" y="2121709"/>
            <a:ext cx="1890553" cy="1932322"/>
          </a:xfrm>
          <a:prstGeom prst="rect">
            <a:avLst/>
          </a:prstGeom>
          <a:noFill/>
          <a:ln w="63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6216707" y="2127459"/>
            <a:ext cx="1030627" cy="1926571"/>
          </a:xfrm>
          <a:prstGeom prst="rect">
            <a:avLst/>
          </a:prstGeom>
          <a:noFill/>
          <a:ln w="63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3458844" y="2121708"/>
            <a:ext cx="581046" cy="1932322"/>
          </a:xfrm>
          <a:prstGeom prst="rect">
            <a:avLst/>
          </a:prstGeom>
          <a:noFill/>
          <a:ln w="63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0BEBE8B-CCF7-4BA2-81E9-15C24B90CFED}"/>
              </a:ext>
            </a:extLst>
          </p:cNvPr>
          <p:cNvSpPr/>
          <p:nvPr/>
        </p:nvSpPr>
        <p:spPr>
          <a:xfrm>
            <a:off x="1269589" y="1388011"/>
            <a:ext cx="5232843" cy="56169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>
              <a:buClrTx/>
              <a:defRPr/>
            </a:pPr>
            <a:r>
              <a:rPr lang="en-US" sz="3200" b="1" u="sng" kern="1200" spc="150" dirty="0">
                <a:ln w="0">
                  <a:noFill/>
                </a:ln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Century Gothic"/>
                <a:ea typeface="+mj-ea"/>
                <a:cs typeface="+mj-cs"/>
              </a:rPr>
              <a:t>OUR PROJECT TIMELINES</a:t>
            </a:r>
            <a:endParaRPr lang="en-US" sz="3200" u="sng" spc="150" dirty="0">
              <a:ln w="0">
                <a:noFill/>
              </a:ln>
              <a:solidFill>
                <a:srgbClr val="27C5EF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57951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1182</Words>
  <Application>Microsoft Office PowerPoint</Application>
  <PresentationFormat>On-screen Show (16:9)</PresentationFormat>
  <Paragraphs>231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Century Gothic</vt:lpstr>
      <vt:lpstr>Impact</vt:lpstr>
      <vt:lpstr>Open Sans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- ENGINEERING</dc:creator>
  <cp:lastModifiedBy>DOMINIC KATA</cp:lastModifiedBy>
  <cp:revision>96</cp:revision>
  <dcterms:modified xsi:type="dcterms:W3CDTF">2021-03-14T14:40:33Z</dcterms:modified>
</cp:coreProperties>
</file>